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69" r:id="rId4"/>
    <p:sldId id="267" r:id="rId5"/>
    <p:sldId id="268" r:id="rId6"/>
    <p:sldId id="261" r:id="rId7"/>
    <p:sldId id="262" r:id="rId8"/>
    <p:sldId id="265" r:id="rId9"/>
    <p:sldId id="270" r:id="rId10"/>
    <p:sldId id="290" r:id="rId11"/>
    <p:sldId id="272" r:id="rId12"/>
    <p:sldId id="273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1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0">
          <p15:clr>
            <a:srgbClr val="A4A3A4"/>
          </p15:clr>
        </p15:guide>
        <p15:guide id="2" pos="28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67" autoAdjust="0"/>
  </p:normalViewPr>
  <p:slideViewPr>
    <p:cSldViewPr>
      <p:cViewPr varScale="1">
        <p:scale>
          <a:sx n="95" d="100"/>
          <a:sy n="95" d="100"/>
        </p:scale>
        <p:origin x="1254" y="84"/>
      </p:cViewPr>
      <p:guideLst>
        <p:guide orient="horz" pos="1550"/>
        <p:guide pos="28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202E-3CE8-4DEC-824D-4102B4BD1AD4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06F59-A343-43BB-BD1E-08DD1B6C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232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06F59-A343-43BB-BD1E-08DD1B6C1FB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让人难以置信的是在众多移动医疗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中，竟然无一能成为这一“桥梁“。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琳琅满目的移动医疗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，大致可以分为两类：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一、问诊类（例：春雨医生）：技术不对口，解决了患者咨询的问题，无法解稳定病源的输送。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二、扬名类（例：好大夫）：这类产品和网红医生殊途同归。也面临着同样的问题：没有人相信名医会出现在地级市。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06F59-A343-43BB-BD1E-08DD1B6C1FB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06F59-A343-43BB-BD1E-08DD1B6C1FB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59464-86FF-4C5E-8652-BFF165D3B73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06F59-A343-43BB-BD1E-08DD1B6C1FB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1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06F59-A343-43BB-BD1E-08DD1B6C1FB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791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06F59-A343-43BB-BD1E-08DD1B6C1FB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859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06F59-A343-43BB-BD1E-08DD1B6C1FB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94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84982-183C-4D79-91CE-F8286DA7696C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3FEDC-A2EB-494F-A88D-52A6B13B4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13" Type="http://schemas.openxmlformats.org/officeDocument/2006/relationships/image" Target="../media/image117.jpeg"/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12" Type="http://schemas.openxmlformats.org/officeDocument/2006/relationships/image" Target="../media/image116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11" Type="http://schemas.openxmlformats.org/officeDocument/2006/relationships/image" Target="../media/image115.jpeg"/><Relationship Id="rId5" Type="http://schemas.openxmlformats.org/officeDocument/2006/relationships/image" Target="../media/image109.jpeg"/><Relationship Id="rId10" Type="http://schemas.openxmlformats.org/officeDocument/2006/relationships/image" Target="../media/image114.jpeg"/><Relationship Id="rId4" Type="http://schemas.openxmlformats.org/officeDocument/2006/relationships/image" Target="../media/image108.jpeg"/><Relationship Id="rId9" Type="http://schemas.openxmlformats.org/officeDocument/2006/relationships/image" Target="../media/image1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6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notesSlide" Target="../notesSlides/notesSlide1.xml"/><Relationship Id="rId33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9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12.jpe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8.jpe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1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7.jpeg"/><Relationship Id="rId30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image" Target="../media/image33.png"/><Relationship Id="rId2" Type="http://schemas.openxmlformats.org/officeDocument/2006/relationships/tags" Target="../tags/tag25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037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43180" y="0"/>
            <a:ext cx="9187180" cy="5103495"/>
          </a:xfrm>
          <a:prstGeom prst="rect">
            <a:avLst/>
          </a:prstGeom>
          <a:solidFill>
            <a:schemeClr val="accent5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61173" y="1139190"/>
            <a:ext cx="5578475" cy="8743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要病源，就用</a:t>
            </a:r>
            <a:r>
              <a:rPr lang="en-US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转诊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5976" y="2284477"/>
            <a:ext cx="3888432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中国特色医疗协作传播平台</a:t>
            </a:r>
          </a:p>
        </p:txBody>
      </p:sp>
      <p:sp>
        <p:nvSpPr>
          <p:cNvPr id="8" name="矩形 7"/>
          <p:cNvSpPr/>
          <p:nvPr/>
        </p:nvSpPr>
        <p:spPr>
          <a:xfrm>
            <a:off x="-36512" y="3939902"/>
            <a:ext cx="9180512" cy="120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63" y="4201795"/>
            <a:ext cx="3300095" cy="680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2"/>
          <a:stretch>
            <a:fillRect/>
          </a:stretch>
        </p:blipFill>
        <p:spPr>
          <a:xfrm>
            <a:off x="899592" y="866931"/>
            <a:ext cx="1328543" cy="2032099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7" t="13428" r="6235" b="1655"/>
          <a:stretch/>
        </p:blipFill>
        <p:spPr>
          <a:xfrm>
            <a:off x="899592" y="2954094"/>
            <a:ext cx="1328543" cy="2160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3486" r="4673" b="62201"/>
          <a:stretch/>
        </p:blipFill>
        <p:spPr>
          <a:xfrm>
            <a:off x="3059832" y="885041"/>
            <a:ext cx="2089898" cy="10062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54331" r="5116"/>
          <a:stretch/>
        </p:blipFill>
        <p:spPr>
          <a:xfrm>
            <a:off x="6156176" y="3108047"/>
            <a:ext cx="1879492" cy="17095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32410" r="5431" b="21290"/>
          <a:stretch/>
        </p:blipFill>
        <p:spPr>
          <a:xfrm>
            <a:off x="6156176" y="885041"/>
            <a:ext cx="1858024" cy="17268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" t="21801" r="5658" b="40569"/>
          <a:stretch/>
        </p:blipFill>
        <p:spPr>
          <a:xfrm>
            <a:off x="3125677" y="2247506"/>
            <a:ext cx="1995369" cy="10722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" t="44542" r="4666" b="24005"/>
          <a:stretch/>
        </p:blipFill>
        <p:spPr>
          <a:xfrm>
            <a:off x="3146885" y="3705294"/>
            <a:ext cx="2088232" cy="1080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3548" y="1217292"/>
            <a:ext cx="252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注册界面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548" y="3211443"/>
            <a:ext cx="252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注册界面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55776" y="885041"/>
            <a:ext cx="252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填写电话</a:t>
            </a:r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55776" y="2306579"/>
            <a:ext cx="252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55776" y="3769751"/>
            <a:ext cx="252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设置密码</a:t>
            </a:r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3916" y="1131589"/>
            <a:ext cx="2520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填写个人资料</a:t>
            </a:r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43916" y="3319723"/>
            <a:ext cx="252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上传执业证</a:t>
            </a:r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注册认证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医生的无奈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21065"/>
            <a:ext cx="2520281" cy="133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85" y="1389398"/>
            <a:ext cx="2599851" cy="11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513" y="1360117"/>
            <a:ext cx="1015884" cy="8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62835" y="671195"/>
            <a:ext cx="4711065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人脉有限、了解有限、联系更难；不帮忙，不近人情，还显无能！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e转诊"/>
          <p:cNvPicPr>
            <a:picLocks noChangeAspect="1"/>
          </p:cNvPicPr>
          <p:nvPr/>
        </p:nvPicPr>
        <p:blipFill>
          <a:blip r:embed="rId5"/>
          <a:srcRect t="33352" b="48919"/>
          <a:stretch>
            <a:fillRect/>
          </a:stretch>
        </p:blipFill>
        <p:spPr>
          <a:xfrm>
            <a:off x="1061085" y="3211195"/>
            <a:ext cx="2934970" cy="1567180"/>
          </a:xfrm>
          <a:prstGeom prst="rect">
            <a:avLst/>
          </a:prstGeom>
        </p:spPr>
      </p:pic>
      <p:pic>
        <p:nvPicPr>
          <p:cNvPr id="6" name="图片 5" descr="图片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165" y="2896870"/>
            <a:ext cx="723900" cy="314325"/>
          </a:xfrm>
          <a:prstGeom prst="rect">
            <a:avLst/>
          </a:prstGeom>
        </p:spPr>
      </p:pic>
      <p:pic>
        <p:nvPicPr>
          <p:cNvPr id="12" name="图片 11" descr="图片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065" y="2896870"/>
            <a:ext cx="1666875" cy="314325"/>
          </a:xfrm>
          <a:prstGeom prst="rect">
            <a:avLst/>
          </a:prstGeom>
        </p:spPr>
      </p:pic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480" y="3743325"/>
            <a:ext cx="4716145" cy="401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6" y="2057968"/>
            <a:ext cx="1175629" cy="191105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3696" y="2794548"/>
            <a:ext cx="1175629" cy="206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690221" y="1475737"/>
            <a:ext cx="299310" cy="230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95537" y="1658231"/>
            <a:ext cx="290926" cy="250756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2349" y="1643327"/>
            <a:ext cx="213499" cy="264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8291" y="1679237"/>
            <a:ext cx="715357" cy="233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一键点击</a:t>
            </a:r>
            <a:endParaRPr lang="zh-CN" altLang="en-US" sz="9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907704" y="1059582"/>
            <a:ext cx="327525" cy="25403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8127" y="1065323"/>
            <a:ext cx="240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96435" y="1122523"/>
            <a:ext cx="1031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一份病例</a:t>
            </a:r>
            <a:endParaRPr lang="zh-CN" altLang="en-US" sz="9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784482" y="1597593"/>
            <a:ext cx="327525" cy="25403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41890" y="1590060"/>
            <a:ext cx="240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60106" y="1590960"/>
            <a:ext cx="8979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发起求诊</a:t>
            </a:r>
            <a:endParaRPr lang="zh-CN" altLang="en-US" sz="9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79500" y="987574"/>
            <a:ext cx="290722" cy="25403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99436" y="1001658"/>
            <a:ext cx="27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4564" y="987574"/>
            <a:ext cx="13517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智能推荐</a:t>
            </a:r>
            <a:endParaRPr lang="zh-CN" altLang="en-US" sz="9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77" y="1402178"/>
            <a:ext cx="1379408" cy="199382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60259" y="1402178"/>
            <a:ext cx="1379408" cy="264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45"/>
          <a:stretch>
            <a:fillRect/>
          </a:stretch>
        </p:blipFill>
        <p:spPr>
          <a:xfrm>
            <a:off x="1883450" y="3345116"/>
            <a:ext cx="1328341" cy="68153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262963" y="3090750"/>
            <a:ext cx="7458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添加症状图</a:t>
            </a:r>
            <a:endParaRPr lang="zh-CN" altLang="en-US" sz="8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47145" y="3491044"/>
            <a:ext cx="63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录制患者声音状况</a:t>
            </a:r>
            <a:endParaRPr lang="zh-CN" altLang="en-US" sz="8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597364" y="1579080"/>
            <a:ext cx="290722" cy="25403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17300" y="1563638"/>
            <a:ext cx="27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88086" y="1585872"/>
            <a:ext cx="1220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多重选择</a:t>
            </a:r>
            <a:endParaRPr lang="zh-CN" altLang="en-US" sz="9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五边形 40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预约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77" y="1910070"/>
            <a:ext cx="1495695" cy="26590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802440" y="4289094"/>
            <a:ext cx="628550" cy="270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339452"/>
            <a:ext cx="1347561" cy="23956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912269"/>
            <a:ext cx="1440160" cy="2560284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372200" y="3550853"/>
            <a:ext cx="628550" cy="183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217940" y="4289094"/>
            <a:ext cx="628550" cy="183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544330" y="987425"/>
            <a:ext cx="1368425" cy="28829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848110" y="987425"/>
            <a:ext cx="1368425" cy="28829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83945" y="987425"/>
            <a:ext cx="1368425" cy="28829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85" y="1488624"/>
            <a:ext cx="1549072" cy="2753905"/>
          </a:xfrm>
          <a:prstGeom prst="rect">
            <a:avLst/>
          </a:prstGeom>
        </p:spPr>
      </p:pic>
      <p:sp>
        <p:nvSpPr>
          <p:cNvPr id="12" name="五边形 11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约到专家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8378" y="987574"/>
            <a:ext cx="2016224" cy="33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同时发起请求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545600" y="987574"/>
            <a:ext cx="1400810" cy="33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自主选择专家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084168" y="987574"/>
            <a:ext cx="2016224" cy="33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约到满意专家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1" b="49210"/>
          <a:stretch>
            <a:fillRect/>
          </a:stretch>
        </p:blipFill>
        <p:spPr>
          <a:xfrm>
            <a:off x="5712706" y="3519666"/>
            <a:ext cx="2142334" cy="11478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43499" r="17262" b="17842"/>
          <a:stretch>
            <a:fillRect/>
          </a:stretch>
        </p:blipFill>
        <p:spPr>
          <a:xfrm>
            <a:off x="5882650" y="1488624"/>
            <a:ext cx="1831340" cy="18719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74" y="1488624"/>
            <a:ext cx="1630293" cy="2753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1" y="1770906"/>
            <a:ext cx="1461963" cy="26422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7" y="1754396"/>
            <a:ext cx="1400259" cy="2642235"/>
          </a:xfrm>
          <a:prstGeom prst="rect">
            <a:avLst/>
          </a:prstGeom>
          <a:ln w="12700">
            <a:noFill/>
          </a:ln>
        </p:spPr>
      </p:pic>
      <p:sp>
        <p:nvSpPr>
          <p:cNvPr id="12" name="圆角矩形 11"/>
          <p:cNvSpPr/>
          <p:nvPr/>
        </p:nvSpPr>
        <p:spPr>
          <a:xfrm>
            <a:off x="182052" y="1328311"/>
            <a:ext cx="203835" cy="3086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3" name="圆角矩形 12"/>
          <p:cNvSpPr/>
          <p:nvPr/>
        </p:nvSpPr>
        <p:spPr>
          <a:xfrm>
            <a:off x="1875597" y="1328311"/>
            <a:ext cx="203835" cy="3086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4" name="TextBox 13"/>
          <p:cNvSpPr txBox="1"/>
          <p:nvPr/>
        </p:nvSpPr>
        <p:spPr>
          <a:xfrm>
            <a:off x="179512" y="1328311"/>
            <a:ext cx="20193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72422" y="1328311"/>
            <a:ext cx="20193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442" y="1275606"/>
            <a:ext cx="1375410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点击头像，进入基础信息设置。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9432" y="1278780"/>
            <a:ext cx="1419225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根据您的情况，编辑相应信息。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75597" y="2574181"/>
            <a:ext cx="1196975" cy="1854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9" name="矩形 18"/>
          <p:cNvSpPr/>
          <p:nvPr/>
        </p:nvSpPr>
        <p:spPr>
          <a:xfrm>
            <a:off x="1869247" y="2889776"/>
            <a:ext cx="1196975" cy="1854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0" name="矩形 19"/>
          <p:cNvSpPr/>
          <p:nvPr/>
        </p:nvSpPr>
        <p:spPr>
          <a:xfrm>
            <a:off x="1869247" y="3211721"/>
            <a:ext cx="1196975" cy="1854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1" name="矩形 20"/>
          <p:cNvSpPr/>
          <p:nvPr/>
        </p:nvSpPr>
        <p:spPr>
          <a:xfrm>
            <a:off x="1880677" y="3527951"/>
            <a:ext cx="1196975" cy="1854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6" name="TextBox 25"/>
          <p:cNvSpPr txBox="1"/>
          <p:nvPr/>
        </p:nvSpPr>
        <p:spPr>
          <a:xfrm>
            <a:off x="3635896" y="2706998"/>
            <a:ext cx="2222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完整简介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，快速了解您的能力。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35896" y="3169649"/>
            <a:ext cx="2474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个人荣誉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，成果佐证技术水平。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35896" y="3632300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教育经历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，让校友多支持您。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5896" y="409495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，让同行了解您的历程。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25127" y="2155081"/>
            <a:ext cx="304165" cy="3568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32" name="TextBox 31"/>
          <p:cNvSpPr txBox="1"/>
          <p:nvPr/>
        </p:nvSpPr>
        <p:spPr>
          <a:xfrm>
            <a:off x="3635896" y="2244347"/>
            <a:ext cx="2294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一张靓照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，让同行直观认识您。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660232" y="134709"/>
            <a:ext cx="2016224" cy="4865601"/>
            <a:chOff x="1635448" y="123478"/>
            <a:chExt cx="2016224" cy="4865601"/>
          </a:xfrm>
          <a:effectLst/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42"/>
            <a:stretch>
              <a:fillRect/>
            </a:stretch>
          </p:blipFill>
          <p:spPr>
            <a:xfrm>
              <a:off x="1635448" y="123478"/>
              <a:ext cx="2016224" cy="338574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649"/>
            <a:stretch>
              <a:fillRect/>
            </a:stretch>
          </p:blipFill>
          <p:spPr>
            <a:xfrm>
              <a:off x="1635448" y="3291830"/>
              <a:ext cx="2016224" cy="1697249"/>
            </a:xfrm>
            <a:prstGeom prst="rect">
              <a:avLst/>
            </a:prstGeom>
          </p:spPr>
        </p:pic>
      </p:grpSp>
      <p:sp>
        <p:nvSpPr>
          <p:cNvPr id="37" name="五边形 36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价值一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44015" y="369234"/>
            <a:ext cx="1493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医生展示的舞台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平台价值二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495" y="363855"/>
            <a:ext cx="1732280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多点执业行程管理工具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0" y="1619080"/>
            <a:ext cx="1422311" cy="24624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43608" y="1931695"/>
            <a:ext cx="1428222" cy="2293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16" y="1619080"/>
            <a:ext cx="1422311" cy="24624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49" y="755868"/>
            <a:ext cx="1113113" cy="19271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52" y="755867"/>
            <a:ext cx="1113113" cy="19271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85" y="2850290"/>
            <a:ext cx="1137976" cy="1970158"/>
          </a:xfrm>
          <a:prstGeom prst="rect">
            <a:avLst/>
          </a:prstGeom>
        </p:spPr>
      </p:pic>
      <p:sp>
        <p:nvSpPr>
          <p:cNvPr id="13" name="右大括号 12"/>
          <p:cNvSpPr/>
          <p:nvPr/>
        </p:nvSpPr>
        <p:spPr>
          <a:xfrm>
            <a:off x="5582762" y="1311277"/>
            <a:ext cx="160655" cy="12646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5496058" y="1032263"/>
            <a:ext cx="636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智能定位</a:t>
            </a:r>
            <a:endParaRPr lang="zh-CN" altLang="en-US" sz="8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3968" y="1657068"/>
            <a:ext cx="258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手动选择</a:t>
            </a:r>
            <a:endParaRPr lang="zh-CN" altLang="en-US" sz="8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8604" y="968763"/>
            <a:ext cx="636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搜索查找</a:t>
            </a:r>
            <a:endParaRPr lang="zh-CN" altLang="en-US" sz="8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右大括号 16"/>
          <p:cNvSpPr/>
          <p:nvPr/>
        </p:nvSpPr>
        <p:spPr>
          <a:xfrm>
            <a:off x="7581030" y="1251055"/>
            <a:ext cx="160655" cy="12646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7787723" y="1622813"/>
            <a:ext cx="258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手动选择</a:t>
            </a:r>
            <a:endParaRPr lang="zh-CN" altLang="en-US" sz="8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>
            <a:endCxn id="10" idx="1"/>
          </p:cNvCxnSpPr>
          <p:nvPr/>
        </p:nvCxnSpPr>
        <p:spPr>
          <a:xfrm flipV="1">
            <a:off x="4203338" y="1719424"/>
            <a:ext cx="266311" cy="32696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513408" y="2714653"/>
            <a:ext cx="0" cy="13563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03207" y="3651869"/>
            <a:ext cx="2557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多点执业轻松转换，病源无忧</a:t>
            </a:r>
            <a:endParaRPr lang="zh-CN" altLang="en-US" sz="1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769205" y="1949455"/>
            <a:ext cx="1428222" cy="2293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3" name="矩形 22"/>
          <p:cNvSpPr/>
          <p:nvPr/>
        </p:nvSpPr>
        <p:spPr>
          <a:xfrm>
            <a:off x="2775116" y="2218176"/>
            <a:ext cx="1428222" cy="2293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5582762" y="989002"/>
            <a:ext cx="84089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41706" y="1247707"/>
            <a:ext cx="36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75116" y="1227015"/>
            <a:ext cx="36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07708" y="770653"/>
            <a:ext cx="36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23652" y="380267"/>
            <a:ext cx="36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67944" y="2820337"/>
            <a:ext cx="36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23993" y="285978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填好院内接诊地址，便于患者找到您</a:t>
            </a:r>
            <a:endParaRPr kumimoji="1" lang="zh-CN" altLang="en-US" sz="8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197427" y="2332868"/>
            <a:ext cx="272222" cy="48746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772160" y="2485268"/>
            <a:ext cx="1428222" cy="2293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258533"/>
            <a:ext cx="1728192" cy="30723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75606"/>
            <a:ext cx="1718588" cy="30552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267069"/>
            <a:ext cx="1728192" cy="3072341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平台价值二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0608" y="912009"/>
            <a:ext cx="1663659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填写执业地与行程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0262" y="4587592"/>
            <a:ext cx="4608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执业地的设置</a:t>
            </a:r>
            <a:r>
              <a:rPr lang="en-US" altLang="zh-CN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行程的安排</a:t>
            </a:r>
            <a:r>
              <a:rPr lang="en-US" altLang="zh-CN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帮您实现多点执业不缺病源</a:t>
            </a:r>
            <a:endParaRPr lang="zh-CN" altLang="en-US" sz="1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3932" y="444252"/>
            <a:ext cx="3456384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行程设置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合理的规划您的时间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189" y="1278713"/>
            <a:ext cx="36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5963" y="1281820"/>
            <a:ext cx="36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94235" y="1281820"/>
            <a:ext cx="36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15616" y="2499742"/>
            <a:ext cx="1713074" cy="229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平台价值三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3845" y="398780"/>
            <a:ext cx="2844800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大数据精准擅长信息助您获取优质病源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81150"/>
            <a:ext cx="1556222" cy="27000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26" y="590421"/>
            <a:ext cx="1266327" cy="19288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9"/>
          <a:stretch/>
        </p:blipFill>
        <p:spPr>
          <a:xfrm>
            <a:off x="5213965" y="2916035"/>
            <a:ext cx="1375143" cy="18530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04248" y="1542529"/>
            <a:ext cx="2162810" cy="281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擅长疾病的设置是大数据匹配患者的重要条件。</a:t>
            </a: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影响匹配的重要因素：</a:t>
            </a:r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、平台匹配是根据您设置的擅长和发起医生对患者的诊断。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、平台根据您的执业地和发起医生的执业地决定匹配的优先级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75656" y="3636887"/>
            <a:ext cx="260078" cy="2293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4" name="组合 3"/>
          <p:cNvGrpSpPr/>
          <p:nvPr/>
        </p:nvGrpSpPr>
        <p:grpSpPr>
          <a:xfrm>
            <a:off x="5076056" y="555526"/>
            <a:ext cx="1508525" cy="240337"/>
            <a:chOff x="5511747" y="315189"/>
            <a:chExt cx="1508525" cy="240337"/>
          </a:xfrm>
        </p:grpSpPr>
        <p:sp>
          <p:nvSpPr>
            <p:cNvPr id="28" name="矩形 27"/>
            <p:cNvSpPr/>
            <p:nvPr/>
          </p:nvSpPr>
          <p:spPr>
            <a:xfrm>
              <a:off x="5556943" y="315189"/>
              <a:ext cx="1463329" cy="24033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11747" y="324694"/>
              <a:ext cx="15085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根据科室或系统选择名称。</a:t>
              </a:r>
              <a:endPara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1"/>
          <a:stretch/>
        </p:blipFill>
        <p:spPr>
          <a:xfrm>
            <a:off x="3127926" y="2470358"/>
            <a:ext cx="1446609" cy="2421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1"/>
          <a:stretch/>
        </p:blipFill>
        <p:spPr>
          <a:xfrm>
            <a:off x="3131840" y="933078"/>
            <a:ext cx="1530985" cy="10336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1" t="69618" r="28385"/>
          <a:stretch/>
        </p:blipFill>
        <p:spPr>
          <a:xfrm>
            <a:off x="2051720" y="2715766"/>
            <a:ext cx="661480" cy="826917"/>
          </a:xfrm>
          <a:prstGeom prst="rect">
            <a:avLst/>
          </a:prstGeom>
          <a:ln w="19050">
            <a:solidFill>
              <a:srgbClr val="00B0F0"/>
            </a:solidFill>
            <a:prstDash val="lgDash"/>
          </a:ln>
        </p:spPr>
      </p:pic>
      <p:cxnSp>
        <p:nvCxnSpPr>
          <p:cNvPr id="8" name="直接箭头连接符 7"/>
          <p:cNvCxnSpPr/>
          <p:nvPr/>
        </p:nvCxnSpPr>
        <p:spPr>
          <a:xfrm flipV="1">
            <a:off x="1735734" y="3542683"/>
            <a:ext cx="315986" cy="2088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483768" y="1966775"/>
            <a:ext cx="648072" cy="82099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2555776" y="2787775"/>
            <a:ext cx="572150" cy="28803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211960" y="4227934"/>
            <a:ext cx="362575" cy="162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9424" y="4370883"/>
            <a:ext cx="3232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编辑您的擅长简介，让陌生同行更容易了解 。</a:t>
            </a:r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平台价值三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6550" y="369570"/>
            <a:ext cx="1931670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用特色广告被动获的病源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2275" y="1084956"/>
            <a:ext cx="36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8627" y="1088529"/>
            <a:ext cx="36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3078627" y="1760197"/>
            <a:ext cx="363842" cy="45151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15254"/>
            <a:ext cx="2448272" cy="43524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41" y="1114057"/>
            <a:ext cx="1728192" cy="307234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41141" y="2067694"/>
            <a:ext cx="1728192" cy="288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41" y="1117678"/>
            <a:ext cx="1816769" cy="30687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46525" y="1923678"/>
            <a:ext cx="697483" cy="2462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擅长简介</a:t>
            </a:r>
            <a:endParaRPr lang="zh-CN" altLang="en-US" sz="10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225086"/>
            <a:ext cx="2382763" cy="2026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40152" y="2211710"/>
            <a:ext cx="2448272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>
          <a:xfrm>
            <a:off x="5940152" y="2904753"/>
            <a:ext cx="2483872" cy="821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932040" y="762084"/>
            <a:ext cx="3844384" cy="33260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五边形 5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平台价值三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4767" y="807869"/>
            <a:ext cx="3096344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增加转诊动力或收获阳光积分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6" y="1392187"/>
            <a:ext cx="1644756" cy="28536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571750"/>
            <a:ext cx="1239835" cy="2204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23478"/>
            <a:ext cx="1239835" cy="220415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82758" y="2530968"/>
            <a:ext cx="1573018" cy="4728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85125" y="3075806"/>
            <a:ext cx="1573018" cy="2364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0" idx="1"/>
          </p:cNvCxnSpPr>
          <p:nvPr/>
        </p:nvCxnSpPr>
        <p:spPr>
          <a:xfrm flipV="1">
            <a:off x="2558143" y="1225554"/>
            <a:ext cx="573697" cy="154183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3"/>
            <a:endCxn id="9" idx="1"/>
          </p:cNvCxnSpPr>
          <p:nvPr/>
        </p:nvCxnSpPr>
        <p:spPr>
          <a:xfrm>
            <a:off x="2558143" y="3194014"/>
            <a:ext cx="573696" cy="47981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131840" y="1225554"/>
            <a:ext cx="1239834" cy="84214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27584" y="4803998"/>
            <a:ext cx="5134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飞诊积分的设置，代表着您是否愿意出诊。（积分为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默认为不出诊）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04048" y="78988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积分从哪里来？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32040" y="1059582"/>
            <a:ext cx="3844384" cy="1944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004048" y="1153798"/>
            <a:ext cx="3672408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、参加平台活动：人脉换影响力活动、邀请好友活动、名医讲堂答题活动、转诊活动、飞诊邀约活动等赢取积分奖励。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、医院加入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转诊医联体。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、与药品、耗材企业合作推广新技术。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、患者支付的信息咨询费。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932040" y="3075806"/>
            <a:ext cx="3844384" cy="33260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932949" y="3408412"/>
            <a:ext cx="3844384" cy="1107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04048" y="310360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积分的收取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97152" y="3440273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当您的病源量过大，需要提高病源质量时。你可以设置收取积分。在帮助同行的同时，收获平台积分奖励。</a:t>
            </a:r>
          </a:p>
        </p:txBody>
      </p:sp>
      <p:sp>
        <p:nvSpPr>
          <p:cNvPr id="28" name="矩形 27"/>
          <p:cNvSpPr/>
          <p:nvPr/>
        </p:nvSpPr>
        <p:spPr>
          <a:xfrm>
            <a:off x="3851920" y="965287"/>
            <a:ext cx="519754" cy="16630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stCxn id="28" idx="3"/>
            <a:endCxn id="24" idx="1"/>
          </p:cNvCxnSpPr>
          <p:nvPr/>
        </p:nvCxnSpPr>
        <p:spPr>
          <a:xfrm>
            <a:off x="4371674" y="1048439"/>
            <a:ext cx="560366" cy="219367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6"/>
          <p:cNvSpPr txBox="1"/>
          <p:nvPr/>
        </p:nvSpPr>
        <p:spPr>
          <a:xfrm>
            <a:off x="3921904" y="2426216"/>
            <a:ext cx="4896544" cy="14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十年爆发式发展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收入：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千万      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6.4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排位：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西安第八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全国第四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学术：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全国主任委员单位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贡献：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品牌营销、新特技术、绩效管理</a:t>
            </a:r>
          </a:p>
        </p:txBody>
      </p:sp>
      <p:pic>
        <p:nvPicPr>
          <p:cNvPr id="11" name="图片 10" descr="20141023223825052505.jpg"/>
          <p:cNvPicPr>
            <a:picLocks noChangeAspect="1"/>
          </p:cNvPicPr>
          <p:nvPr/>
        </p:nvPicPr>
        <p:blipFill>
          <a:blip r:embed="rId2" cstate="print"/>
          <a:srcRect l="20946" r="35299" b="11585"/>
          <a:stretch>
            <a:fillRect/>
          </a:stretch>
        </p:blipFill>
        <p:spPr>
          <a:xfrm>
            <a:off x="1410970" y="1157605"/>
            <a:ext cx="2044700" cy="28257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29690" y="1055370"/>
            <a:ext cx="2207895" cy="3032125"/>
          </a:xfrm>
          <a:prstGeom prst="rect">
            <a:avLst/>
          </a:prstGeom>
          <a:noFill/>
          <a:ln w="952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blipFill rotWithShape="1">
                  <a:blip r:embed="rId3"/>
                  <a:stretch>
                    <a:fillRect/>
                  </a:stretch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921760" y="2049145"/>
            <a:ext cx="2597150" cy="33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第四军医大学唐都脑科医院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50020" y="1157759"/>
            <a:ext cx="41452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学科发展需要运营，可以运营</a:t>
            </a:r>
          </a:p>
        </p:txBody>
      </p:sp>
      <p:sp>
        <p:nvSpPr>
          <p:cNvPr id="3" name="闪电形 2"/>
          <p:cNvSpPr/>
          <p:nvPr/>
        </p:nvSpPr>
        <p:spPr>
          <a:xfrm flipV="1">
            <a:off x="4822825" y="2740025"/>
            <a:ext cx="273685" cy="222250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五边形 8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学科运营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548295" y="364154"/>
            <a:ext cx="1802224" cy="49894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69882" y="430016"/>
            <a:ext cx="185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邀请好友赢积分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92" y="1274847"/>
            <a:ext cx="1903040" cy="350785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01624" y="4011151"/>
            <a:ext cx="151216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81" y="1274847"/>
            <a:ext cx="1944216" cy="3456384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505466" y="3028773"/>
            <a:ext cx="1856598" cy="1342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51910" y="2753568"/>
            <a:ext cx="318088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邀请好友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凡是通过您发出的邀请链接，注册下载的用户。平台都会给予您积分奖励。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t="5603" r="4295" b="6330"/>
          <a:stretch/>
        </p:blipFill>
        <p:spPr>
          <a:xfrm>
            <a:off x="5868143" y="1274847"/>
            <a:ext cx="2719947" cy="1294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20567" y="1754510"/>
            <a:ext cx="1503761" cy="38519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五边形 7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平台价值三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8552" y="3230855"/>
            <a:ext cx="377991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信息完善度高，优先匹配。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68552" y="3741681"/>
            <a:ext cx="377991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擅长设置精准度高，优先匹配。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8552" y="4314011"/>
            <a:ext cx="377991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接诊好评度高，优先匹配。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8552" y="2715766"/>
            <a:ext cx="377991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注册时间早的用户，优先匹配。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3612" y="1803596"/>
            <a:ext cx="1337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被动获客技巧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" b="7715"/>
          <a:stretch>
            <a:fillRect/>
          </a:stretch>
        </p:blipFill>
        <p:spPr>
          <a:xfrm>
            <a:off x="2411760" y="1259072"/>
            <a:ext cx="2232248" cy="368894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23528" y="1259072"/>
            <a:ext cx="2016224" cy="3688942"/>
            <a:chOff x="1635448" y="123478"/>
            <a:chExt cx="2016224" cy="486560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42"/>
            <a:stretch>
              <a:fillRect/>
            </a:stretch>
          </p:blipFill>
          <p:spPr>
            <a:xfrm>
              <a:off x="1635448" y="123478"/>
              <a:ext cx="2016224" cy="338574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649"/>
            <a:stretch>
              <a:fillRect/>
            </a:stretch>
          </p:blipFill>
          <p:spPr>
            <a:xfrm>
              <a:off x="1635448" y="3291830"/>
              <a:ext cx="2016224" cy="16972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0" y="267494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平台价值四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51720" y="1126073"/>
            <a:ext cx="1674593" cy="2742379"/>
            <a:chOff x="5201663" y="1153160"/>
            <a:chExt cx="1674593" cy="274237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1663" y="1621291"/>
              <a:ext cx="1674593" cy="227424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606629" y="1153160"/>
              <a:ext cx="883920" cy="2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专治脑瘫</a:t>
              </a:r>
              <a:endPara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闪电形 15"/>
          <p:cNvSpPr/>
          <p:nvPr/>
        </p:nvSpPr>
        <p:spPr>
          <a:xfrm>
            <a:off x="4083685" y="1621155"/>
            <a:ext cx="864235" cy="2192020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472100" y="1171943"/>
            <a:ext cx="1728192" cy="2676904"/>
            <a:chOff x="1835696" y="1153108"/>
            <a:chExt cx="1728192" cy="267690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621112"/>
              <a:ext cx="1512168" cy="22089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835696" y="1153108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孩子得了脑瘫怎么办？</a:t>
              </a:r>
              <a:endPara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331640" y="4052953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患者缺乏新技术的获取渠道。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您可以通过平台普及您的特色诊疗技术，让基层医生帮您主动挖掘患者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751030"/>
            <a:ext cx="2332990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主动传播特色技术，发现病源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6660232" y="1237156"/>
            <a:ext cx="1477594" cy="27699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931280" y="1233387"/>
            <a:ext cx="1368911" cy="27699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193364" y="1233387"/>
            <a:ext cx="1332148" cy="27699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751518" y="1233387"/>
            <a:ext cx="1236306" cy="27699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66785" y="1233387"/>
            <a:ext cx="1080879" cy="27699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8793" y="1214631"/>
            <a:ext cx="1008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点击医生圈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3302" y="1229900"/>
            <a:ext cx="1251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选择名医讲堂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9358" y="120736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正确填写您的邮箱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5" y="1710521"/>
            <a:ext cx="1152128" cy="21596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84" y="1868363"/>
            <a:ext cx="1125308" cy="20005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50" y="1844983"/>
            <a:ext cx="1080120" cy="19697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32311" r="11128" b="27930"/>
          <a:stretch>
            <a:fillRect/>
          </a:stretch>
        </p:blipFill>
        <p:spPr>
          <a:xfrm>
            <a:off x="1894915" y="2507866"/>
            <a:ext cx="888156" cy="7762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25" y="1949496"/>
            <a:ext cx="953414" cy="718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椭圆 13"/>
          <p:cNvSpPr/>
          <p:nvPr/>
        </p:nvSpPr>
        <p:spPr>
          <a:xfrm>
            <a:off x="5934634" y="1872151"/>
            <a:ext cx="165811" cy="1759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5906311" y="1832997"/>
            <a:ext cx="17785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</a:rPr>
              <a:t>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31281" y="1214631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注意查收您的邮件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0991" y="1214631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填写您的发布内容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61378" y="1707654"/>
            <a:ext cx="252028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zh-CN" altLang="en-US" sz="9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一、选择覆盖区域和专业。</a:t>
            </a:r>
          </a:p>
          <a:p>
            <a:pPr>
              <a:lnSpc>
                <a:spcPct val="30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二、编辑您特色技术的标题和内容。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300000"/>
              </a:lnSpc>
            </a:pPr>
            <a:r>
              <a:rPr lang="zh-CN" altLang="en-US" sz="9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三、上传相应试题帮助读者记忆关键点。</a:t>
            </a:r>
          </a:p>
          <a:p>
            <a:pPr>
              <a:lnSpc>
                <a:spcPct val="300000"/>
              </a:lnSpc>
            </a:pPr>
            <a:r>
              <a:rPr lang="zh-CN" altLang="en-US" sz="9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四、设置相应积分奖励。</a:t>
            </a:r>
          </a:p>
          <a:p>
            <a:pPr>
              <a:lnSpc>
                <a:spcPct val="30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五、提交等待审核。</a:t>
            </a:r>
          </a:p>
        </p:txBody>
      </p:sp>
      <p:sp>
        <p:nvSpPr>
          <p:cNvPr id="20" name="五边形 19"/>
          <p:cNvSpPr/>
          <p:nvPr/>
        </p:nvSpPr>
        <p:spPr>
          <a:xfrm>
            <a:off x="0" y="267494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轻松办学术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13290" y="1851670"/>
            <a:ext cx="2159094" cy="262214"/>
          </a:xfrm>
          <a:prstGeom prst="rect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613290" y="2309536"/>
            <a:ext cx="2159094" cy="262214"/>
          </a:xfrm>
          <a:prstGeom prst="rect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613290" y="2707626"/>
            <a:ext cx="2159094" cy="262214"/>
          </a:xfrm>
          <a:prstGeom prst="rect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613290" y="3153022"/>
            <a:ext cx="2159094" cy="262214"/>
          </a:xfrm>
          <a:prstGeom prst="rect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613290" y="3589418"/>
            <a:ext cx="2159094" cy="262214"/>
          </a:xfrm>
          <a:prstGeom prst="rect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4" t="-2887" r="19590" b="35047"/>
          <a:stretch>
            <a:fillRect/>
          </a:stretch>
        </p:blipFill>
        <p:spPr>
          <a:xfrm>
            <a:off x="1088893" y="1778144"/>
            <a:ext cx="2100481" cy="269724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384988" y="910049"/>
            <a:ext cx="1994768" cy="3767290"/>
            <a:chOff x="6300192" y="339502"/>
            <a:chExt cx="1994768" cy="376729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4" t="6418" r="1869" b="9880"/>
            <a:stretch>
              <a:fillRect/>
            </a:stretch>
          </p:blipFill>
          <p:spPr>
            <a:xfrm>
              <a:off x="6300192" y="339502"/>
              <a:ext cx="1994768" cy="242812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0" r="18597"/>
            <a:stretch>
              <a:fillRect/>
            </a:stretch>
          </p:blipFill>
          <p:spPr>
            <a:xfrm>
              <a:off x="6300192" y="2767631"/>
              <a:ext cx="1994768" cy="133916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987824" y="878106"/>
            <a:ext cx="1512168" cy="27699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名医讲堂发布样板</a:t>
            </a:r>
          </a:p>
        </p:txBody>
      </p:sp>
      <p:sp>
        <p:nvSpPr>
          <p:cNvPr id="9" name="五边形 8"/>
          <p:cNvSpPr/>
          <p:nvPr/>
        </p:nvSpPr>
        <p:spPr>
          <a:xfrm>
            <a:off x="0" y="267494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精准请观众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621" y="2183169"/>
            <a:ext cx="377788" cy="211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、选择覆盖范围地区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1068" y="485069"/>
            <a:ext cx="1944216" cy="27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、填写您特色技术的标题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7650" y="1752600"/>
            <a:ext cx="1017270" cy="69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、编辑您特色技术的内容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190" y="1911350"/>
            <a:ext cx="1590675" cy="27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、上传相应的试题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7650" y="4371945"/>
            <a:ext cx="2664296" cy="27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、设置相应积分奖励。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3435" y="2578100"/>
            <a:ext cx="1596390" cy="27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帮助阅读者记录关键点</a:t>
            </a:r>
            <a:endParaRPr lang="zh-CN" altLang="en-US" sz="11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50908" y="3020070"/>
            <a:ext cx="1534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格式内容显示效果最佳。</a:t>
            </a:r>
            <a:endParaRPr lang="zh-CN" altLang="en-US" sz="11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899592" y="3022660"/>
            <a:ext cx="360040" cy="5556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899592" y="3768708"/>
            <a:ext cx="360040" cy="3136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3" idx="2"/>
          </p:cNvCxnSpPr>
          <p:nvPr/>
        </p:nvCxnSpPr>
        <p:spPr>
          <a:xfrm flipH="1">
            <a:off x="6226919" y="756204"/>
            <a:ext cx="108012" cy="398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5074920" y="2067560"/>
            <a:ext cx="432435" cy="56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5939155" y="2067560"/>
            <a:ext cx="1296035" cy="523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5435600" y="3876040"/>
            <a:ext cx="215265" cy="495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0" y="751030"/>
            <a:ext cx="1408430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特色技术传播平台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0" y="267494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高效保效果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35100"/>
            <a:ext cx="1850222" cy="34682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318260" y="1563638"/>
            <a:ext cx="1288681" cy="12614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联系 8"/>
          <p:cNvSpPr/>
          <p:nvPr/>
        </p:nvSpPr>
        <p:spPr>
          <a:xfrm>
            <a:off x="1318052" y="2753547"/>
            <a:ext cx="72000" cy="720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941" y="966581"/>
            <a:ext cx="1571996" cy="2857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2"/>
          <a:stretch>
            <a:fillRect/>
          </a:stretch>
        </p:blipFill>
        <p:spPr bwMode="auto">
          <a:xfrm>
            <a:off x="3427550" y="1523747"/>
            <a:ext cx="1288760" cy="2300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0112" y="3276256"/>
            <a:ext cx="29437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医生的阅读过程：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、想挣红包积分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、被动学习内容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、学懂我们的关键技术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、主动发现周边病人推荐给我们 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567294"/>
              </p:ext>
            </p:extLst>
          </p:nvPr>
        </p:nvGraphicFramePr>
        <p:xfrm>
          <a:off x="5556449" y="907238"/>
          <a:ext cx="2975991" cy="2168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768">
                <a:tc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线下会议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名医讲堂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674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674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邀请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674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674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单人成本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6.5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674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效果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听了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懂了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674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一小时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848610" y="855345"/>
            <a:ext cx="3312795" cy="2882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48610" y="822960"/>
            <a:ext cx="342836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积分积累可以在积分商城兑换礼品</a:t>
            </a:r>
          </a:p>
        </p:txBody>
      </p:sp>
      <p:sp>
        <p:nvSpPr>
          <p:cNvPr id="6" name="五边形 5"/>
          <p:cNvSpPr/>
          <p:nvPr/>
        </p:nvSpPr>
        <p:spPr>
          <a:xfrm>
            <a:off x="0" y="267494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平台价值五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99" y="1491124"/>
            <a:ext cx="1746769" cy="31053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319" y="1491124"/>
            <a:ext cx="1746769" cy="31053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07" y="1491124"/>
            <a:ext cx="1746769" cy="310536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09007" y="2571244"/>
            <a:ext cx="136815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15748" y="2499236"/>
            <a:ext cx="17483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7725" y="2571244"/>
            <a:ext cx="41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0968" y="2499236"/>
            <a:ext cx="41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4958" y="4507223"/>
            <a:ext cx="210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、选择您需要兑换的物品。</a:t>
            </a:r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7495" y="370205"/>
            <a:ext cx="1155065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阳光增收平台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" b="59118"/>
          <a:stretch>
            <a:fillRect/>
          </a:stretch>
        </p:blipFill>
        <p:spPr>
          <a:xfrm>
            <a:off x="107504" y="1200920"/>
            <a:ext cx="1780744" cy="1168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7504" y="910049"/>
            <a:ext cx="2077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、平台短信提示求诊信息</a:t>
            </a:r>
            <a:endParaRPr lang="zh-CN" altLang="en-US" sz="1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 b="43744"/>
          <a:stretch>
            <a:fillRect/>
          </a:stretch>
        </p:blipFill>
        <p:spPr>
          <a:xfrm>
            <a:off x="277796" y="3302456"/>
            <a:ext cx="1557324" cy="14332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5497" y="3032054"/>
            <a:ext cx="201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、平台自动通知患者就诊时间</a:t>
            </a:r>
          </a:p>
        </p:txBody>
      </p:sp>
      <p:sp>
        <p:nvSpPr>
          <p:cNvPr id="31" name="五边形 30"/>
          <p:cNvSpPr/>
          <p:nvPr/>
        </p:nvSpPr>
        <p:spPr>
          <a:xfrm>
            <a:off x="0" y="267494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接诊患者吧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2" b="33886"/>
          <a:stretch>
            <a:fillRect/>
          </a:stretch>
        </p:blipFill>
        <p:spPr>
          <a:xfrm>
            <a:off x="2558828" y="509262"/>
            <a:ext cx="1816324" cy="19862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4732" y="734382"/>
            <a:ext cx="29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、查看求诊信息</a:t>
            </a:r>
            <a:endParaRPr lang="zh-CN" altLang="en-US" sz="1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2613307" y="1654782"/>
            <a:ext cx="590541" cy="484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27984" y="826135"/>
            <a:ext cx="3241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、查看所有订单</a:t>
            </a:r>
            <a:endParaRPr lang="zh-CN" altLang="en-US" sz="1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811679" y="560898"/>
            <a:ext cx="1780744" cy="1650812"/>
            <a:chOff x="4747227" y="472565"/>
            <a:chExt cx="1780744" cy="145671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986"/>
            <a:stretch>
              <a:fillRect/>
            </a:stretch>
          </p:blipFill>
          <p:spPr>
            <a:xfrm>
              <a:off x="4747227" y="472565"/>
              <a:ext cx="1780744" cy="1456710"/>
            </a:xfrm>
            <a:prstGeom prst="rect">
              <a:avLst/>
            </a:prstGeom>
          </p:spPr>
        </p:pic>
        <p:sp>
          <p:nvSpPr>
            <p:cNvPr id="36" name="圆角矩形 35"/>
            <p:cNvSpPr/>
            <p:nvPr/>
          </p:nvSpPr>
          <p:spPr>
            <a:xfrm>
              <a:off x="4747227" y="1139165"/>
              <a:ext cx="1728192" cy="79011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"/>
          <a:stretch>
            <a:fillRect/>
          </a:stretch>
        </p:blipFill>
        <p:spPr>
          <a:xfrm>
            <a:off x="7195135" y="417144"/>
            <a:ext cx="1481321" cy="21546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t="29210" r="5663" b="24940"/>
          <a:stretch>
            <a:fillRect/>
          </a:stretch>
        </p:blipFill>
        <p:spPr>
          <a:xfrm>
            <a:off x="7628709" y="1124451"/>
            <a:ext cx="1000621" cy="893157"/>
          </a:xfrm>
          <a:prstGeom prst="rect">
            <a:avLst/>
          </a:prstGeom>
          <a:ln w="28575">
            <a:solidFill>
              <a:srgbClr val="00B0F0"/>
            </a:solidFill>
            <a:prstDash val="lgDash"/>
          </a:ln>
        </p:spPr>
      </p:pic>
      <p:cxnSp>
        <p:nvCxnSpPr>
          <p:cNvPr id="40" name="直接箭头连接符 39"/>
          <p:cNvCxnSpPr>
            <a:stCxn id="39" idx="1"/>
          </p:cNvCxnSpPr>
          <p:nvPr/>
        </p:nvCxnSpPr>
        <p:spPr>
          <a:xfrm flipH="1" flipV="1">
            <a:off x="8055123" y="2017610"/>
            <a:ext cx="313589" cy="2979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58501" y="826135"/>
            <a:ext cx="261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、安排</a:t>
            </a:r>
            <a:r>
              <a:rPr lang="zh-CN" altLang="en-US" sz="1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</a:t>
            </a:r>
            <a:r>
              <a:rPr lang="zh-CN" altLang="en-US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时间。</a:t>
            </a:r>
            <a:endParaRPr lang="zh-CN" altLang="en-US" sz="1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8368712" y="2211710"/>
            <a:ext cx="379752" cy="2076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7020246" y="2885398"/>
            <a:ext cx="1873454" cy="2165396"/>
            <a:chOff x="7020246" y="2905411"/>
            <a:chExt cx="1873454" cy="216539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" t="6164" r="-369" b="7352"/>
            <a:stretch>
              <a:fillRect/>
            </a:stretch>
          </p:blipFill>
          <p:spPr>
            <a:xfrm>
              <a:off x="7020246" y="2905411"/>
              <a:ext cx="1408408" cy="216539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89"/>
            <a:stretch>
              <a:fillRect/>
            </a:stretch>
          </p:blipFill>
          <p:spPr>
            <a:xfrm>
              <a:off x="7838906" y="3277907"/>
              <a:ext cx="1054794" cy="1792900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6583750" y="3353021"/>
            <a:ext cx="3495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、双方互相评价。</a:t>
            </a:r>
            <a:endParaRPr lang="zh-CN" altLang="en-US" sz="1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20950" y="3382512"/>
            <a:ext cx="3206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、完成接诊</a:t>
            </a:r>
            <a:endParaRPr lang="zh-CN" altLang="en-US" sz="1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693343" y="3075806"/>
            <a:ext cx="1446609" cy="1743398"/>
            <a:chOff x="2589080" y="3386295"/>
            <a:chExt cx="1446609" cy="174339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09" b="1"/>
            <a:stretch/>
          </p:blipFill>
          <p:spPr>
            <a:xfrm>
              <a:off x="2589080" y="3386295"/>
              <a:ext cx="1446609" cy="1743398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t="37827" r="9640" b="34074"/>
            <a:stretch>
              <a:fillRect/>
            </a:stretch>
          </p:blipFill>
          <p:spPr>
            <a:xfrm>
              <a:off x="2691022" y="3693001"/>
              <a:ext cx="1222317" cy="722617"/>
            </a:xfrm>
            <a:prstGeom prst="rect">
              <a:avLst/>
            </a:prstGeom>
            <a:ln w="28575">
              <a:solidFill>
                <a:srgbClr val="00B0F0"/>
              </a:solidFill>
              <a:prstDash val="lgDash"/>
            </a:ln>
          </p:spPr>
        </p:pic>
        <p:sp>
          <p:nvSpPr>
            <p:cNvPr id="41" name="圆角矩形 40"/>
            <p:cNvSpPr/>
            <p:nvPr/>
          </p:nvSpPr>
          <p:spPr>
            <a:xfrm>
              <a:off x="3573389" y="4597901"/>
              <a:ext cx="432048" cy="2351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/>
            <p:nvPr/>
          </p:nvCxnSpPr>
          <p:spPr>
            <a:xfrm flipH="1" flipV="1">
              <a:off x="3558890" y="4421824"/>
              <a:ext cx="134288" cy="1760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3645" r="-543" b="8038"/>
          <a:stretch>
            <a:fillRect/>
          </a:stretch>
        </p:blipFill>
        <p:spPr>
          <a:xfrm>
            <a:off x="5004048" y="3056486"/>
            <a:ext cx="1191138" cy="182322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505997" y="3382512"/>
            <a:ext cx="355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0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、确认收支</a:t>
            </a:r>
            <a:endParaRPr lang="zh-CN" altLang="en-US" sz="1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809055" y="4657834"/>
            <a:ext cx="383381" cy="1613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3381">
            <a:off x="4249002" y="2522778"/>
            <a:ext cx="612134" cy="57113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34" name="圆角矩形 33"/>
          <p:cNvSpPr/>
          <p:nvPr/>
        </p:nvSpPr>
        <p:spPr>
          <a:xfrm>
            <a:off x="8581107" y="4789693"/>
            <a:ext cx="383381" cy="1613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3" t="51192" r="18103" b="12923"/>
          <a:stretch>
            <a:fillRect/>
          </a:stretch>
        </p:blipFill>
        <p:spPr>
          <a:xfrm>
            <a:off x="1835696" y="1794775"/>
            <a:ext cx="1209023" cy="12090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8224" y="4459249"/>
            <a:ext cx="244827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要病源，就用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e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转诊！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3848" y="1794775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谢谢观看！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650" y="3752523"/>
            <a:ext cx="972574" cy="1271620"/>
          </a:xfrm>
          <a:prstGeom prst="rect">
            <a:avLst/>
          </a:prstGeom>
        </p:spPr>
      </p:pic>
      <p:pic>
        <p:nvPicPr>
          <p:cNvPr id="7" name="Picture 2" descr="D:\mk\方案文档留存\LOGO\log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121" y="2154750"/>
            <a:ext cx="474663" cy="48037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60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14524" r="6133" b="13145"/>
          <a:stretch>
            <a:fillRect/>
          </a:stretch>
        </p:blipFill>
        <p:spPr>
          <a:xfrm>
            <a:off x="1200785" y="813435"/>
            <a:ext cx="6917055" cy="40239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06900" y="3552190"/>
            <a:ext cx="78549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13250" y="3483610"/>
            <a:ext cx="449580" cy="205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跨专业</a:t>
            </a:r>
          </a:p>
        </p:txBody>
      </p:sp>
      <p:sp>
        <p:nvSpPr>
          <p:cNvPr id="6" name="五边形 5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运营起点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2088" y="749599"/>
            <a:ext cx="611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076575"/>
            <a:ext cx="9158605" cy="20669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7710" y="3460115"/>
            <a:ext cx="655129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独创</a:t>
            </a: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的脑瘫完美梯度疗法，</a:t>
            </a:r>
            <a:r>
              <a:rPr lang="zh-CN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治疗小儿脑瘫疗效显著。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为了让独创的梯度疗法能够救治更多患者</a:t>
            </a:r>
            <a:r>
              <a:rPr lang="zh-CN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实现身为医生的自我价值。开始寻找获取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病源求索之旅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1"/>
            </p:custDataLst>
          </p:nvPr>
        </p:nvCxnSpPr>
        <p:spPr>
          <a:xfrm>
            <a:off x="4518416" y="2185798"/>
            <a:ext cx="3519132" cy="0"/>
          </a:xfrm>
          <a:prstGeom prst="line">
            <a:avLst/>
          </a:prstGeom>
          <a:ln w="12700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9" idx="2"/>
          </p:cNvCxnSpPr>
          <p:nvPr>
            <p:custDataLst>
              <p:tags r:id="rId2"/>
            </p:custDataLst>
          </p:nvPr>
        </p:nvCxnSpPr>
        <p:spPr>
          <a:xfrm>
            <a:off x="1035993" y="2193036"/>
            <a:ext cx="3430226" cy="4284"/>
          </a:xfrm>
          <a:prstGeom prst="line">
            <a:avLst/>
          </a:prstGeom>
          <a:ln w="12700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035459" y="2128475"/>
            <a:ext cx="115654" cy="128750"/>
          </a:xfrm>
          <a:prstGeom prst="ellipse">
            <a:avLst/>
          </a:prstGeom>
          <a:solidFill>
            <a:srgbClr val="00B0F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0" name="文本框 19"/>
          <p:cNvSpPr txBox="1"/>
          <p:nvPr>
            <p:custDataLst>
              <p:tags r:id="rId4"/>
            </p:custDataLst>
          </p:nvPr>
        </p:nvSpPr>
        <p:spPr>
          <a:xfrm>
            <a:off x="730854" y="2332018"/>
            <a:ext cx="774837" cy="4717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稍改窘境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>
            <p:custDataLst>
              <p:tags r:id="rId5"/>
            </p:custDataLst>
          </p:nvPr>
        </p:nvSpPr>
        <p:spPr>
          <a:xfrm>
            <a:off x="1680696" y="1879859"/>
            <a:ext cx="947088" cy="19895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体制尴尬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6"/>
            </p:custDataLst>
          </p:nvPr>
        </p:nvSpPr>
        <p:spPr>
          <a:xfrm>
            <a:off x="2065399" y="2128475"/>
            <a:ext cx="115654" cy="128750"/>
          </a:xfrm>
          <a:prstGeom prst="ellipse">
            <a:avLst/>
          </a:prstGeom>
          <a:solidFill>
            <a:schemeClr val="accent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3" name="文本框 23"/>
          <p:cNvSpPr txBox="1"/>
          <p:nvPr>
            <p:custDataLst>
              <p:tags r:id="rId7"/>
            </p:custDataLst>
          </p:nvPr>
        </p:nvSpPr>
        <p:spPr>
          <a:xfrm>
            <a:off x="1768886" y="2332018"/>
            <a:ext cx="745805" cy="6146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席位有限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>
            <p:custDataLst>
              <p:tags r:id="rId8"/>
            </p:custDataLst>
          </p:nvPr>
        </p:nvSpPr>
        <p:spPr>
          <a:xfrm>
            <a:off x="2915816" y="1879695"/>
            <a:ext cx="861886" cy="19895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联合地市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3238601" y="2128475"/>
            <a:ext cx="115654" cy="128750"/>
          </a:xfrm>
          <a:prstGeom prst="ellipse">
            <a:avLst/>
          </a:prstGeom>
          <a:solidFill>
            <a:srgbClr val="00B0F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6" name="文本框 51"/>
          <p:cNvSpPr txBox="1"/>
          <p:nvPr>
            <p:custDataLst>
              <p:tags r:id="rId10"/>
            </p:custDataLst>
          </p:nvPr>
        </p:nvSpPr>
        <p:spPr>
          <a:xfrm>
            <a:off x="3007238" y="2328253"/>
            <a:ext cx="700666" cy="2442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网红失效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3995936" y="1879859"/>
            <a:ext cx="926268" cy="19895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专员培养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2"/>
            </p:custDataLst>
          </p:nvPr>
        </p:nvSpPr>
        <p:spPr>
          <a:xfrm>
            <a:off x="4411804" y="2135299"/>
            <a:ext cx="115654" cy="128750"/>
          </a:xfrm>
          <a:prstGeom prst="ellipse">
            <a:avLst/>
          </a:prstGeom>
          <a:solidFill>
            <a:schemeClr val="accent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9" name="文本框 55"/>
          <p:cNvSpPr txBox="1"/>
          <p:nvPr>
            <p:custDataLst>
              <p:tags r:id="rId13"/>
            </p:custDataLst>
          </p:nvPr>
        </p:nvSpPr>
        <p:spPr>
          <a:xfrm>
            <a:off x="4138295" y="2364105"/>
            <a:ext cx="706755" cy="424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费用高昂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14"/>
            </p:custDataLst>
          </p:nvPr>
        </p:nvSpPr>
        <p:spPr>
          <a:xfrm>
            <a:off x="5194812" y="1879859"/>
            <a:ext cx="889356" cy="19895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遍访乡医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1" name="椭圆 20"/>
          <p:cNvSpPr/>
          <p:nvPr>
            <p:custDataLst>
              <p:tags r:id="rId15"/>
            </p:custDataLst>
          </p:nvPr>
        </p:nvSpPr>
        <p:spPr>
          <a:xfrm>
            <a:off x="5568825" y="2128475"/>
            <a:ext cx="115654" cy="128750"/>
          </a:xfrm>
          <a:prstGeom prst="ellipse">
            <a:avLst/>
          </a:prstGeom>
          <a:solidFill>
            <a:srgbClr val="00B0F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2" name="文本框 61"/>
          <p:cNvSpPr txBox="1"/>
          <p:nvPr>
            <p:custDataLst>
              <p:tags r:id="rId16"/>
            </p:custDataLst>
          </p:nvPr>
        </p:nvSpPr>
        <p:spPr>
          <a:xfrm>
            <a:off x="5049699" y="2332018"/>
            <a:ext cx="1074712" cy="6287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曙光初现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17"/>
            </p:custDataLst>
          </p:nvPr>
        </p:nvSpPr>
        <p:spPr>
          <a:xfrm>
            <a:off x="6300192" y="1879859"/>
            <a:ext cx="900777" cy="19895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寻觅平台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18"/>
            </p:custDataLst>
          </p:nvPr>
        </p:nvSpPr>
        <p:spPr>
          <a:xfrm>
            <a:off x="6741552" y="2128475"/>
            <a:ext cx="115654" cy="128750"/>
          </a:xfrm>
          <a:prstGeom prst="ellipse">
            <a:avLst/>
          </a:prstGeom>
          <a:solidFill>
            <a:schemeClr val="accent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5" name="文本框 65"/>
          <p:cNvSpPr txBox="1"/>
          <p:nvPr>
            <p:custDataLst>
              <p:tags r:id="rId19"/>
            </p:custDataLst>
          </p:nvPr>
        </p:nvSpPr>
        <p:spPr>
          <a:xfrm>
            <a:off x="6294165" y="2332018"/>
            <a:ext cx="1009954" cy="7442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适合难求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25"/>
          <p:cNvSpPr/>
          <p:nvPr>
            <p:custDataLst>
              <p:tags r:id="rId20"/>
            </p:custDataLst>
          </p:nvPr>
        </p:nvSpPr>
        <p:spPr>
          <a:xfrm>
            <a:off x="7652739" y="1879859"/>
            <a:ext cx="639686" cy="19895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 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 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7" name="椭圆 26"/>
          <p:cNvSpPr/>
          <p:nvPr>
            <p:custDataLst>
              <p:tags r:id="rId21"/>
            </p:custDataLst>
          </p:nvPr>
        </p:nvSpPr>
        <p:spPr>
          <a:xfrm>
            <a:off x="7914755" y="2128475"/>
            <a:ext cx="115654" cy="128750"/>
          </a:xfrm>
          <a:prstGeom prst="ellipse">
            <a:avLst/>
          </a:prstGeom>
          <a:solidFill>
            <a:srgbClr val="00B0F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8" name="文本框 69"/>
          <p:cNvSpPr txBox="1"/>
          <p:nvPr>
            <p:custDataLst>
              <p:tags r:id="rId22"/>
            </p:custDataLst>
          </p:nvPr>
        </p:nvSpPr>
        <p:spPr>
          <a:xfrm>
            <a:off x="7467367" y="2332018"/>
            <a:ext cx="1009954" cy="6287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量体裁衣</a:t>
            </a:r>
          </a:p>
        </p:txBody>
      </p:sp>
      <p:sp>
        <p:nvSpPr>
          <p:cNvPr id="29" name="文本框 6"/>
          <p:cNvSpPr txBox="1"/>
          <p:nvPr/>
        </p:nvSpPr>
        <p:spPr>
          <a:xfrm>
            <a:off x="669731" y="4544419"/>
            <a:ext cx="1202010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常崇旺</a:t>
            </a:r>
          </a:p>
        </p:txBody>
      </p:sp>
      <p:pic>
        <p:nvPicPr>
          <p:cNvPr id="30" name="图片 29" descr="常博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07390" y="3460115"/>
            <a:ext cx="1126490" cy="1032510"/>
          </a:xfrm>
          <a:prstGeom prst="rect">
            <a:avLst/>
          </a:prstGeom>
        </p:spPr>
      </p:pic>
      <p:sp>
        <p:nvSpPr>
          <p:cNvPr id="41" name="圆角矩形 40"/>
          <p:cNvSpPr/>
          <p:nvPr>
            <p:custDataLst>
              <p:tags r:id="rId23"/>
            </p:custDataLst>
          </p:nvPr>
        </p:nvSpPr>
        <p:spPr>
          <a:xfrm>
            <a:off x="611560" y="1879859"/>
            <a:ext cx="939135" cy="19895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网红之路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9" y="1169449"/>
            <a:ext cx="674083" cy="6407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71" y="1088568"/>
            <a:ext cx="838995" cy="7575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5" y="1179621"/>
            <a:ext cx="679866" cy="666457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61" y="1188015"/>
            <a:ext cx="705870" cy="6386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1163905"/>
            <a:ext cx="749544" cy="544255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68" y="1174783"/>
            <a:ext cx="626067" cy="656941"/>
          </a:xfrm>
          <a:prstGeom prst="rect">
            <a:avLst/>
          </a:prstGeom>
        </p:spPr>
      </p:pic>
      <p:pic>
        <p:nvPicPr>
          <p:cNvPr id="50" name="Picture 2" descr="D:\mk\方案文档留存\LOGO\logol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92" y="1301471"/>
            <a:ext cx="545016" cy="55070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五边形 36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我的故事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35" y="945515"/>
            <a:ext cx="536575" cy="539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870" y="945515"/>
            <a:ext cx="532765" cy="539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95" y="945515"/>
            <a:ext cx="544830" cy="539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985" y="916305"/>
            <a:ext cx="546100" cy="539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45" y="916305"/>
            <a:ext cx="495300" cy="53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37945" y="1773555"/>
            <a:ext cx="6784975" cy="41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目标用户：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大众（患者）   </a:t>
            </a: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解决的问题：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患者问诊。</a:t>
            </a: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医生：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浪费时间、病源有限</a:t>
            </a:r>
          </a:p>
        </p:txBody>
      </p:sp>
      <p:pic>
        <p:nvPicPr>
          <p:cNvPr id="11" name="Picture 2" descr="D:\mk\方案文档留存\LOGO\logo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09" y="2605658"/>
            <a:ext cx="712641" cy="7200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79416" y="3369424"/>
            <a:ext cx="720080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用户：</a:t>
            </a:r>
            <a:r>
              <a:rPr lang="zh-CN" altLang="en-US" sz="16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         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解决的问题：</a:t>
            </a:r>
            <a:r>
              <a:rPr lang="zh-CN" altLang="en-US" sz="16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医生间病源、技术需求互换。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r>
              <a:rPr lang="zh-CN" altLang="en-US" sz="16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最小时间代价、精准获得病源</a:t>
            </a:r>
          </a:p>
        </p:txBody>
      </p:sp>
      <p:sp>
        <p:nvSpPr>
          <p:cNvPr id="3" name="矩形 2"/>
          <p:cNvSpPr/>
          <p:nvPr/>
        </p:nvSpPr>
        <p:spPr>
          <a:xfrm>
            <a:off x="827723" y="2493010"/>
            <a:ext cx="7488555" cy="1872615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五边形 13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平台对比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868562" y="1162175"/>
            <a:ext cx="1166705" cy="146322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5" name="椭圆 4"/>
          <p:cNvSpPr/>
          <p:nvPr/>
        </p:nvSpPr>
        <p:spPr>
          <a:xfrm>
            <a:off x="63916" y="1555736"/>
            <a:ext cx="2508417" cy="122118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A1CCC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6" name="椭圆 5"/>
          <p:cNvSpPr/>
          <p:nvPr/>
        </p:nvSpPr>
        <p:spPr>
          <a:xfrm>
            <a:off x="2700261" y="821025"/>
            <a:ext cx="5121735" cy="2904540"/>
          </a:xfrm>
          <a:prstGeom prst="ellipse">
            <a:avLst/>
          </a:prstGeom>
          <a:solidFill>
            <a:srgbClr val="FFF5DF"/>
          </a:solidFill>
          <a:ln w="12700">
            <a:solidFill>
              <a:srgbClr val="F36B2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7" name="圆角矩形 6"/>
          <p:cNvSpPr/>
          <p:nvPr/>
        </p:nvSpPr>
        <p:spPr>
          <a:xfrm>
            <a:off x="3535045" y="4704715"/>
            <a:ext cx="1793875" cy="24574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8" name="圆角矩形 7"/>
          <p:cNvSpPr/>
          <p:nvPr/>
        </p:nvSpPr>
        <p:spPr>
          <a:xfrm>
            <a:off x="4036740" y="524186"/>
            <a:ext cx="2080625" cy="245857"/>
          </a:xfrm>
          <a:prstGeom prst="roundRect">
            <a:avLst/>
          </a:prstGeom>
          <a:solidFill>
            <a:srgbClr val="F36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9" name="矩形 8"/>
          <p:cNvSpPr/>
          <p:nvPr/>
        </p:nvSpPr>
        <p:spPr>
          <a:xfrm>
            <a:off x="4270708" y="1023523"/>
            <a:ext cx="1501366" cy="6737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n w="12700">
                <a:solidFill>
                  <a:schemeClr val="tx1"/>
                </a:solidFill>
              </a:ln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00876" y="1304639"/>
            <a:ext cx="4094" cy="56937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右箭头 10"/>
          <p:cNvSpPr/>
          <p:nvPr/>
        </p:nvSpPr>
        <p:spPr>
          <a:xfrm>
            <a:off x="1101670" y="2103196"/>
            <a:ext cx="568001" cy="81037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图片 11" descr="患者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6" y="1780629"/>
            <a:ext cx="725262" cy="675307"/>
          </a:xfrm>
          <a:prstGeom prst="rect">
            <a:avLst/>
          </a:prstGeom>
        </p:spPr>
      </p:pic>
      <p:pic>
        <p:nvPicPr>
          <p:cNvPr id="13" name="图片 12" descr="乡医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57" y="1780629"/>
            <a:ext cx="725262" cy="675307"/>
          </a:xfrm>
          <a:prstGeom prst="rect">
            <a:avLst/>
          </a:prstGeom>
        </p:spPr>
      </p:pic>
      <p:sp>
        <p:nvSpPr>
          <p:cNvPr id="14" name="文本框 108"/>
          <p:cNvSpPr txBox="1"/>
          <p:nvPr/>
        </p:nvSpPr>
        <p:spPr>
          <a:xfrm flipH="1">
            <a:off x="1198895" y="1647694"/>
            <a:ext cx="37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F36B21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?</a:t>
            </a:r>
          </a:p>
        </p:txBody>
      </p:sp>
      <p:sp>
        <p:nvSpPr>
          <p:cNvPr id="15" name="文本框 109"/>
          <p:cNvSpPr txBox="1"/>
          <p:nvPr/>
        </p:nvSpPr>
        <p:spPr>
          <a:xfrm>
            <a:off x="1092971" y="2289495"/>
            <a:ext cx="7107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要求高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能力低</a:t>
            </a:r>
          </a:p>
        </p:txBody>
      </p:sp>
      <p:sp>
        <p:nvSpPr>
          <p:cNvPr id="16" name="右箭头 15"/>
          <p:cNvSpPr/>
          <p:nvPr/>
        </p:nvSpPr>
        <p:spPr>
          <a:xfrm>
            <a:off x="2477154" y="2074608"/>
            <a:ext cx="690301" cy="8103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pic>
        <p:nvPicPr>
          <p:cNvPr id="17" name="图片 16" descr="电子病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653" y="1752041"/>
            <a:ext cx="725262" cy="675307"/>
          </a:xfrm>
          <a:prstGeom prst="rect">
            <a:avLst/>
          </a:prstGeom>
        </p:spPr>
      </p:pic>
      <p:sp>
        <p:nvSpPr>
          <p:cNvPr id="18" name="文本框 113"/>
          <p:cNvSpPr txBox="1"/>
          <p:nvPr/>
        </p:nvSpPr>
        <p:spPr>
          <a:xfrm>
            <a:off x="4485116" y="990647"/>
            <a:ext cx="1268536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地理位置信息数据库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诊断信息数据库</a:t>
            </a:r>
            <a:endParaRPr lang="en-US" altLang="zh-CN" sz="900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病案信息数据库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600876" y="1313691"/>
            <a:ext cx="62326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21"/>
          <p:cNvSpPr txBox="1"/>
          <p:nvPr/>
        </p:nvSpPr>
        <p:spPr>
          <a:xfrm>
            <a:off x="3132147" y="2420522"/>
            <a:ext cx="94411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一份电子病例</a:t>
            </a:r>
          </a:p>
        </p:txBody>
      </p:sp>
      <p:sp>
        <p:nvSpPr>
          <p:cNvPr id="21" name="右箭头 20"/>
          <p:cNvSpPr/>
          <p:nvPr/>
        </p:nvSpPr>
        <p:spPr>
          <a:xfrm>
            <a:off x="5321255" y="2074608"/>
            <a:ext cx="563908" cy="8099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pic>
        <p:nvPicPr>
          <p:cNvPr id="22" name="图片 21" descr="logo"/>
          <p:cNvPicPr>
            <a:picLocks noChangeAspect="1"/>
          </p:cNvPicPr>
          <p:nvPr/>
        </p:nvPicPr>
        <p:blipFill>
          <a:blip r:embed="rId5"/>
          <a:srcRect l="21036" r="48004" b="80133"/>
          <a:stretch>
            <a:fillRect/>
          </a:stretch>
        </p:blipFill>
        <p:spPr>
          <a:xfrm>
            <a:off x="4672914" y="1965974"/>
            <a:ext cx="440585" cy="374026"/>
          </a:xfrm>
          <a:prstGeom prst="rect">
            <a:avLst/>
          </a:prstGeom>
        </p:spPr>
      </p:pic>
      <p:pic>
        <p:nvPicPr>
          <p:cNvPr id="23" name="图片 22" descr="jiemia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674" y="1307974"/>
            <a:ext cx="1076728" cy="1728786"/>
          </a:xfrm>
          <a:prstGeom prst="rect">
            <a:avLst/>
          </a:prstGeom>
        </p:spPr>
      </p:pic>
      <p:sp>
        <p:nvSpPr>
          <p:cNvPr id="24" name="文本框 128"/>
          <p:cNvSpPr txBox="1"/>
          <p:nvPr/>
        </p:nvSpPr>
        <p:spPr>
          <a:xfrm>
            <a:off x="5957825" y="1117864"/>
            <a:ext cx="94411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精准医生抢单</a:t>
            </a:r>
          </a:p>
        </p:txBody>
      </p:sp>
      <p:sp>
        <p:nvSpPr>
          <p:cNvPr id="25" name="右箭头 24"/>
          <p:cNvSpPr/>
          <p:nvPr/>
        </p:nvSpPr>
        <p:spPr>
          <a:xfrm>
            <a:off x="6837460" y="2074608"/>
            <a:ext cx="1031102" cy="8099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pic>
        <p:nvPicPr>
          <p:cNvPr id="26" name="图片 25" descr="31300543112751144178305061822"/>
          <p:cNvPicPr>
            <a:picLocks noChangeAspect="1"/>
          </p:cNvPicPr>
          <p:nvPr/>
        </p:nvPicPr>
        <p:blipFill>
          <a:blip r:embed="rId7"/>
          <a:srcRect l="22580" r="20513" b="39843"/>
          <a:stretch>
            <a:fillRect/>
          </a:stretch>
        </p:blipFill>
        <p:spPr>
          <a:xfrm>
            <a:off x="7059543" y="1758711"/>
            <a:ext cx="488554" cy="270123"/>
          </a:xfrm>
          <a:prstGeom prst="rect">
            <a:avLst/>
          </a:prstGeom>
        </p:spPr>
      </p:pic>
      <p:sp>
        <p:nvSpPr>
          <p:cNvPr id="27" name="文本框 132"/>
          <p:cNvSpPr txBox="1"/>
          <p:nvPr/>
        </p:nvSpPr>
        <p:spPr>
          <a:xfrm>
            <a:off x="7059543" y="2184671"/>
            <a:ext cx="67904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solidFill>
                  <a:srgbClr val="F36B21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滴滴发起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solidFill>
                  <a:srgbClr val="F36B21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快速抢单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467146" y="2734038"/>
            <a:ext cx="8699" cy="18734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75845" y="4600358"/>
            <a:ext cx="8175637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8651482" y="2683533"/>
            <a:ext cx="33773" cy="19168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 descr="f31fbe096b63f6249ff05dc68544ebf81b4ca342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043" y="3959034"/>
            <a:ext cx="603310" cy="561754"/>
          </a:xfrm>
          <a:prstGeom prst="rect">
            <a:avLst/>
          </a:prstGeom>
        </p:spPr>
      </p:pic>
      <p:sp>
        <p:nvSpPr>
          <p:cNvPr id="32" name="文本框 147"/>
          <p:cNvSpPr txBox="1"/>
          <p:nvPr/>
        </p:nvSpPr>
        <p:spPr>
          <a:xfrm>
            <a:off x="3579495" y="4667250"/>
            <a:ext cx="2013585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05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看病也能团购   省时、高效</a:t>
            </a:r>
          </a:p>
        </p:txBody>
      </p:sp>
      <p:sp>
        <p:nvSpPr>
          <p:cNvPr id="33" name="文本框 149"/>
          <p:cNvSpPr txBox="1"/>
          <p:nvPr/>
        </p:nvSpPr>
        <p:spPr>
          <a:xfrm>
            <a:off x="796689" y="127414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>
                <a:solidFill>
                  <a:srgbClr val="0D81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我的乡村诊所</a:t>
            </a:r>
          </a:p>
        </p:txBody>
      </p:sp>
      <p:pic>
        <p:nvPicPr>
          <p:cNvPr id="34" name="图片 33" descr="taoba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3761" y="123478"/>
            <a:ext cx="910849" cy="446926"/>
          </a:xfrm>
          <a:prstGeom prst="rect">
            <a:avLst/>
          </a:prstGeom>
        </p:spPr>
      </p:pic>
      <p:sp>
        <p:nvSpPr>
          <p:cNvPr id="35" name="文本框 154"/>
          <p:cNvSpPr txBox="1"/>
          <p:nvPr/>
        </p:nvSpPr>
        <p:spPr>
          <a:xfrm>
            <a:off x="4087911" y="526569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特色医疗电商（医疗淘宝）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315227" y="1069264"/>
            <a:ext cx="171424" cy="583195"/>
            <a:chOff x="8951" y="2360"/>
            <a:chExt cx="335" cy="1224"/>
          </a:xfrm>
        </p:grpSpPr>
        <p:pic>
          <p:nvPicPr>
            <p:cNvPr id="37" name="图片 36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6" y="2360"/>
              <a:ext cx="320" cy="340"/>
            </a:xfrm>
            <a:prstGeom prst="rect">
              <a:avLst/>
            </a:prstGeom>
          </p:spPr>
        </p:pic>
        <p:pic>
          <p:nvPicPr>
            <p:cNvPr id="38" name="图片 37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1" y="2792"/>
              <a:ext cx="320" cy="340"/>
            </a:xfrm>
            <a:prstGeom prst="rect">
              <a:avLst/>
            </a:prstGeom>
          </p:spPr>
        </p:pic>
        <p:pic>
          <p:nvPicPr>
            <p:cNvPr id="39" name="图片 38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6" y="3244"/>
              <a:ext cx="320" cy="340"/>
            </a:xfrm>
            <a:prstGeom prst="rect">
              <a:avLst/>
            </a:prstGeom>
          </p:spPr>
        </p:pic>
      </p:grpSp>
      <p:sp>
        <p:nvSpPr>
          <p:cNvPr id="40" name="矩形 39"/>
          <p:cNvSpPr/>
          <p:nvPr/>
        </p:nvSpPr>
        <p:spPr>
          <a:xfrm>
            <a:off x="4290665" y="2642080"/>
            <a:ext cx="1322778" cy="6737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1" name="文本框 142"/>
          <p:cNvSpPr txBox="1"/>
          <p:nvPr/>
        </p:nvSpPr>
        <p:spPr>
          <a:xfrm>
            <a:off x="4485116" y="2642080"/>
            <a:ext cx="10546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专家擅长信息库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执业信息库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积分信息库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315227" y="2687344"/>
            <a:ext cx="171424" cy="583195"/>
            <a:chOff x="8951" y="2360"/>
            <a:chExt cx="335" cy="1224"/>
          </a:xfrm>
        </p:grpSpPr>
        <p:pic>
          <p:nvPicPr>
            <p:cNvPr id="43" name="图片 42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6" y="2360"/>
              <a:ext cx="320" cy="340"/>
            </a:xfrm>
            <a:prstGeom prst="rect">
              <a:avLst/>
            </a:prstGeom>
          </p:spPr>
        </p:pic>
        <p:pic>
          <p:nvPicPr>
            <p:cNvPr id="44" name="图片 43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1" y="2792"/>
              <a:ext cx="320" cy="340"/>
            </a:xfrm>
            <a:prstGeom prst="rect">
              <a:avLst/>
            </a:prstGeom>
          </p:spPr>
        </p:pic>
        <p:pic>
          <p:nvPicPr>
            <p:cNvPr id="45" name="图片 44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6" y="3244"/>
              <a:ext cx="320" cy="340"/>
            </a:xfrm>
            <a:prstGeom prst="rect">
              <a:avLst/>
            </a:prstGeom>
          </p:spPr>
        </p:pic>
      </p:grpSp>
      <p:sp>
        <p:nvSpPr>
          <p:cNvPr id="46" name="上弧形箭头 45"/>
          <p:cNvSpPr/>
          <p:nvPr/>
        </p:nvSpPr>
        <p:spPr>
          <a:xfrm rot="15900000" flipH="1">
            <a:off x="4218225" y="1993663"/>
            <a:ext cx="891469" cy="399648"/>
          </a:xfrm>
          <a:prstGeom prst="curved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47" name="上弧形箭头 46"/>
          <p:cNvSpPr/>
          <p:nvPr/>
        </p:nvSpPr>
        <p:spPr>
          <a:xfrm rot="15900000" flipV="1">
            <a:off x="4702025" y="1945715"/>
            <a:ext cx="842393" cy="366898"/>
          </a:xfrm>
          <a:prstGeom prst="curved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5736765" y="3197640"/>
            <a:ext cx="1563795" cy="71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178"/>
          <p:cNvSpPr txBox="1"/>
          <p:nvPr/>
        </p:nvSpPr>
        <p:spPr>
          <a:xfrm>
            <a:off x="5957825" y="2950354"/>
            <a:ext cx="1177451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全国医生信息入库</a:t>
            </a:r>
          </a:p>
        </p:txBody>
      </p:sp>
      <p:pic>
        <p:nvPicPr>
          <p:cNvPr id="50" name="图片 49" descr="zj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4270" y="1537154"/>
            <a:ext cx="725262" cy="675307"/>
          </a:xfrm>
          <a:prstGeom prst="rect">
            <a:avLst/>
          </a:prstGeom>
        </p:spPr>
      </p:pic>
      <p:sp>
        <p:nvSpPr>
          <p:cNvPr id="51" name="文本框 136"/>
          <p:cNvSpPr txBox="1"/>
          <p:nvPr/>
        </p:nvSpPr>
        <p:spPr>
          <a:xfrm flipH="1">
            <a:off x="8249788" y="1128822"/>
            <a:ext cx="37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F36B21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?</a:t>
            </a:r>
          </a:p>
        </p:txBody>
      </p:sp>
      <p:sp>
        <p:nvSpPr>
          <p:cNvPr id="52" name="文本框 137"/>
          <p:cNvSpPr txBox="1"/>
          <p:nvPr/>
        </p:nvSpPr>
        <p:spPr>
          <a:xfrm>
            <a:off x="7964764" y="2212307"/>
            <a:ext cx="94411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缺病人 </a:t>
            </a: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缺</a:t>
            </a: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机会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方正兰亭黑简体" panose="02000000000000000000" charset="-122"/>
                <a:ea typeface="方正兰亭黑简体" panose="02000000000000000000" charset="-122"/>
              </a:rPr>
              <a:t>缺渠道</a:t>
            </a:r>
          </a:p>
        </p:txBody>
      </p:sp>
      <p:sp>
        <p:nvSpPr>
          <p:cNvPr id="53" name="文本框 152"/>
          <p:cNvSpPr txBox="1"/>
          <p:nvPr/>
        </p:nvSpPr>
        <p:spPr>
          <a:xfrm>
            <a:off x="8176613" y="871054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 院</a:t>
            </a:r>
          </a:p>
        </p:txBody>
      </p:sp>
      <p:sp>
        <p:nvSpPr>
          <p:cNvPr id="54" name="文本框 179"/>
          <p:cNvSpPr txBox="1"/>
          <p:nvPr/>
        </p:nvSpPr>
        <p:spPr>
          <a:xfrm>
            <a:off x="7017071" y="4047656"/>
            <a:ext cx="16067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发布个人信息  提高知名度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发布名义讲堂  传播医术</a:t>
            </a:r>
          </a:p>
        </p:txBody>
      </p:sp>
      <p:cxnSp>
        <p:nvCxnSpPr>
          <p:cNvPr id="55" name="直接连接符 54"/>
          <p:cNvCxnSpPr/>
          <p:nvPr/>
        </p:nvCxnSpPr>
        <p:spPr>
          <a:xfrm>
            <a:off x="8311193" y="2625404"/>
            <a:ext cx="0" cy="23918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 descr="图片2副本"/>
          <p:cNvPicPr>
            <a:picLocks noChangeAspect="1"/>
          </p:cNvPicPr>
          <p:nvPr/>
        </p:nvPicPr>
        <p:blipFill>
          <a:blip r:embed="rId12"/>
          <a:srcRect l="2472" t="1721" r="4084" b="2906"/>
          <a:stretch>
            <a:fillRect/>
          </a:stretch>
        </p:blipFill>
        <p:spPr>
          <a:xfrm>
            <a:off x="7396762" y="2917001"/>
            <a:ext cx="846373" cy="1130655"/>
          </a:xfrm>
          <a:prstGeom prst="rect">
            <a:avLst/>
          </a:prstGeom>
        </p:spPr>
      </p:pic>
      <p:cxnSp>
        <p:nvCxnSpPr>
          <p:cNvPr id="57" name="直接连接符 56"/>
          <p:cNvCxnSpPr/>
          <p:nvPr/>
        </p:nvCxnSpPr>
        <p:spPr>
          <a:xfrm flipH="1">
            <a:off x="2512462" y="3204787"/>
            <a:ext cx="1707586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188"/>
          <p:cNvSpPr txBox="1"/>
          <p:nvPr/>
        </p:nvSpPr>
        <p:spPr>
          <a:xfrm>
            <a:off x="880610" y="3563566"/>
            <a:ext cx="6923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>
                <a:latin typeface="微软雅黑" panose="020B0503020204020204" pitchFamily="34" charset="-122"/>
                <a:ea typeface="微软雅黑" panose="020B0503020204020204" pitchFamily="34" charset="-122"/>
              </a:rPr>
              <a:t>擅长</a:t>
            </a:r>
          </a:p>
          <a:p>
            <a:pPr>
              <a:lnSpc>
                <a:spcPct val="150000"/>
              </a:lnSpc>
            </a:pPr>
            <a:r>
              <a:rPr lang="zh-CN" altLang="en-US" sz="9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教育患者</a:t>
            </a:r>
          </a:p>
          <a:p>
            <a:pPr>
              <a:lnSpc>
                <a:spcPct val="150000"/>
              </a:lnSpc>
            </a:pPr>
            <a:r>
              <a:rPr lang="zh-CN" altLang="en-US" sz="9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了解专家</a:t>
            </a:r>
          </a:p>
          <a:p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189"/>
          <p:cNvSpPr txBox="1"/>
          <p:nvPr/>
        </p:nvSpPr>
        <p:spPr>
          <a:xfrm>
            <a:off x="1710096" y="3563566"/>
            <a:ext cx="82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名医讲堂</a:t>
            </a:r>
          </a:p>
          <a:p>
            <a:pPr>
              <a:lnSpc>
                <a:spcPct val="150000"/>
              </a:lnSpc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深度学习</a:t>
            </a:r>
          </a:p>
          <a:p>
            <a:pPr>
              <a:lnSpc>
                <a:spcPct val="150000"/>
              </a:lnSpc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特色技术</a:t>
            </a:r>
            <a:endParaRPr lang="zh-CN" altLang="en-US" sz="1100"/>
          </a:p>
        </p:txBody>
      </p:sp>
      <p:pic>
        <p:nvPicPr>
          <p:cNvPr id="60" name="图片 59" descr="zhuanjia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0417" y="2834096"/>
            <a:ext cx="725262" cy="6753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" name="图片 60" descr="jiaoyu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939" y="2834096"/>
            <a:ext cx="725262" cy="6753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2" name="文本框 3"/>
          <p:cNvSpPr txBox="1"/>
          <p:nvPr/>
        </p:nvSpPr>
        <p:spPr>
          <a:xfrm>
            <a:off x="212186" y="341630"/>
            <a:ext cx="1394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tabLst>
                <a:tab pos="2506980" algn="l"/>
              </a:tabLst>
            </a:pPr>
            <a:r>
              <a:rPr lang="en-US" sz="10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如何解决</a:t>
            </a:r>
          </a:p>
        </p:txBody>
      </p:sp>
      <p:sp>
        <p:nvSpPr>
          <p:cNvPr id="64" name="五边形 63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30195"/>
            <a:ext cx="9144000" cy="2333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065004" y="3056273"/>
            <a:ext cx="1258653" cy="949113"/>
          </a:xfrm>
          <a:prstGeom prst="rect">
            <a:avLst/>
          </a:prstGeom>
          <a:solidFill>
            <a:srgbClr val="15C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100"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324118" y="3647102"/>
            <a:ext cx="1433709" cy="1123886"/>
          </a:xfrm>
          <a:prstGeom prst="rect">
            <a:avLst/>
          </a:prstGeom>
          <a:solidFill>
            <a:srgbClr val="0F9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10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750899" y="3056273"/>
            <a:ext cx="1691906" cy="1110778"/>
          </a:xfrm>
          <a:prstGeom prst="rect">
            <a:avLst/>
          </a:prstGeom>
          <a:solidFill>
            <a:srgbClr val="15C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100"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436338" y="3646616"/>
            <a:ext cx="1258653" cy="1124371"/>
          </a:xfrm>
          <a:prstGeom prst="rect">
            <a:avLst/>
          </a:prstGeom>
          <a:solidFill>
            <a:srgbClr val="0F9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100">
              <a:sym typeface="Arial" panose="020B0604020202020204" pitchFamily="34" charset="0"/>
            </a:endParaRPr>
          </a:p>
        </p:txBody>
      </p:sp>
      <p:sp>
        <p:nvSpPr>
          <p:cNvPr id="9" name="等腰三角形 8"/>
          <p:cNvSpPr/>
          <p:nvPr>
            <p:custDataLst>
              <p:tags r:id="rId5"/>
            </p:custDataLst>
          </p:nvPr>
        </p:nvSpPr>
        <p:spPr>
          <a:xfrm rot="5400000">
            <a:off x="2268270" y="3417109"/>
            <a:ext cx="283520" cy="175980"/>
          </a:xfrm>
          <a:prstGeom prst="triangle">
            <a:avLst/>
          </a:prstGeom>
          <a:solidFill>
            <a:srgbClr val="66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00">
              <a:sym typeface="Arial" panose="020B0604020202020204" pitchFamily="34" charset="0"/>
            </a:endParaRPr>
          </a:p>
        </p:txBody>
      </p:sp>
      <p:sp>
        <p:nvSpPr>
          <p:cNvPr id="10" name="等腰三角形 9"/>
          <p:cNvSpPr/>
          <p:nvPr>
            <p:custDataLst>
              <p:tags r:id="rId6"/>
            </p:custDataLst>
          </p:nvPr>
        </p:nvSpPr>
        <p:spPr>
          <a:xfrm rot="10800000">
            <a:off x="4428031" y="4166080"/>
            <a:ext cx="298843" cy="167005"/>
          </a:xfrm>
          <a:prstGeom prst="triangle">
            <a:avLst/>
          </a:prstGeom>
          <a:solidFill>
            <a:srgbClr val="15C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00">
              <a:sym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7"/>
            </p:custDataLst>
          </p:nvPr>
        </p:nvSpPr>
        <p:spPr>
          <a:xfrm rot="16200000">
            <a:off x="2099680" y="4314761"/>
            <a:ext cx="283520" cy="175980"/>
          </a:xfrm>
          <a:prstGeom prst="triangle">
            <a:avLst/>
          </a:prstGeom>
          <a:solidFill>
            <a:srgbClr val="0F9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00">
              <a:sym typeface="Arial" panose="020B0604020202020204" pitchFamily="34" charset="0"/>
            </a:endParaRPr>
          </a:p>
        </p:txBody>
      </p:sp>
      <p:sp>
        <p:nvSpPr>
          <p:cNvPr id="12" name="等腰三角形 11"/>
          <p:cNvSpPr/>
          <p:nvPr>
            <p:custDataLst>
              <p:tags r:id="rId8"/>
            </p:custDataLst>
          </p:nvPr>
        </p:nvSpPr>
        <p:spPr>
          <a:xfrm>
            <a:off x="5916243" y="3480097"/>
            <a:ext cx="298843" cy="167005"/>
          </a:xfrm>
          <a:prstGeom prst="triangle">
            <a:avLst/>
          </a:prstGeom>
          <a:solidFill>
            <a:srgbClr val="0F9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00"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6703767" y="3056273"/>
            <a:ext cx="1258653" cy="897652"/>
          </a:xfrm>
          <a:prstGeom prst="rect">
            <a:avLst/>
          </a:prstGeom>
          <a:solidFill>
            <a:srgbClr val="15C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100">
              <a:sym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>
            <p:custDataLst>
              <p:tags r:id="rId10"/>
            </p:custDataLst>
          </p:nvPr>
        </p:nvSpPr>
        <p:spPr>
          <a:xfrm rot="10800000">
            <a:off x="7162886" y="3952469"/>
            <a:ext cx="298843" cy="167005"/>
          </a:xfrm>
          <a:prstGeom prst="triangle">
            <a:avLst/>
          </a:prstGeom>
          <a:solidFill>
            <a:srgbClr val="15C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00">
              <a:sym typeface="Arial" panose="020B0604020202020204" pitchFamily="34" charset="0"/>
            </a:endParaRPr>
          </a:p>
        </p:txBody>
      </p:sp>
      <p:sp>
        <p:nvSpPr>
          <p:cNvPr id="15" name="文本框 94"/>
          <p:cNvSpPr txBox="1"/>
          <p:nvPr/>
        </p:nvSpPr>
        <p:spPr>
          <a:xfrm>
            <a:off x="5628947" y="4040827"/>
            <a:ext cx="93948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符合国家政策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   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满足转诊实情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   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减少医保环节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2288" y="3460192"/>
            <a:ext cx="11579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增进双方实现机会</a:t>
            </a:r>
            <a:endParaRPr lang="en-US" altLang="zh-CN" sz="9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满足双方利益诉求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063618" y="3056758"/>
            <a:ext cx="1258653" cy="3068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100">
              <a:sym typeface="Arial" panose="020B0604020202020204" pitchFamily="34" charset="0"/>
            </a:endParaRPr>
          </a:p>
        </p:txBody>
      </p:sp>
      <p:sp>
        <p:nvSpPr>
          <p:cNvPr id="18" name="文本框 91"/>
          <p:cNvSpPr txBox="1"/>
          <p:nvPr/>
        </p:nvSpPr>
        <p:spPr>
          <a:xfrm>
            <a:off x="1114426" y="2998016"/>
            <a:ext cx="1586133" cy="31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每日学习红包</a:t>
            </a:r>
            <a:endParaRPr lang="zh-CN" altLang="en-US" sz="900"/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2317190" y="3646616"/>
            <a:ext cx="1433709" cy="394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100">
              <a:sym typeface="Arial" panose="020B0604020202020204" pitchFamily="34" charset="0"/>
            </a:endParaRPr>
          </a:p>
        </p:txBody>
      </p:sp>
      <p:sp>
        <p:nvSpPr>
          <p:cNvPr id="20" name="文本框 92"/>
          <p:cNvSpPr txBox="1"/>
          <p:nvPr/>
        </p:nvSpPr>
        <p:spPr>
          <a:xfrm>
            <a:off x="2374926" y="4099082"/>
            <a:ext cx="133856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给区域名医学术舞台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用特色知识增进了解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用技术细节促进转诊</a:t>
            </a:r>
          </a:p>
        </p:txBody>
      </p:sp>
      <p:sp>
        <p:nvSpPr>
          <p:cNvPr id="21" name="文本框 4"/>
          <p:cNvSpPr txBox="1"/>
          <p:nvPr/>
        </p:nvSpPr>
        <p:spPr>
          <a:xfrm>
            <a:off x="2374926" y="3711187"/>
            <a:ext cx="12641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名医讲堂</a:t>
            </a:r>
            <a:endParaRPr lang="zh-CN" altLang="en-US" sz="1100"/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3750437" y="3055302"/>
            <a:ext cx="1699296" cy="308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100">
              <a:sym typeface="Arial" panose="020B0604020202020204" pitchFamily="34" charset="0"/>
            </a:endParaRPr>
          </a:p>
        </p:txBody>
      </p:sp>
      <p:sp>
        <p:nvSpPr>
          <p:cNvPr id="23" name="文本框 93"/>
          <p:cNvSpPr txBox="1"/>
          <p:nvPr/>
        </p:nvSpPr>
        <p:spPr>
          <a:xfrm>
            <a:off x="3852977" y="3460192"/>
            <a:ext cx="148821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以“病”链接陌生医医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以“价”促进转诊习惯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以“擅长”帮患者选择</a:t>
            </a:r>
            <a:endParaRPr lang="en-US" altLang="zh-CN" sz="9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24" name="文本框 6"/>
          <p:cNvSpPr txBox="1"/>
          <p:nvPr/>
        </p:nvSpPr>
        <p:spPr>
          <a:xfrm>
            <a:off x="4038426" y="306258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智能辅助转诊</a:t>
            </a:r>
          </a:p>
        </p:txBody>
      </p:sp>
      <p:sp>
        <p:nvSpPr>
          <p:cNvPr id="25" name="矩形 24"/>
          <p:cNvSpPr/>
          <p:nvPr>
            <p:custDataLst>
              <p:tags r:id="rId14"/>
            </p:custDataLst>
          </p:nvPr>
        </p:nvSpPr>
        <p:spPr>
          <a:xfrm>
            <a:off x="5436338" y="3646616"/>
            <a:ext cx="1258191" cy="308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100">
              <a:sym typeface="Arial" panose="020B0604020202020204" pitchFamily="34" charset="0"/>
            </a:endParaRPr>
          </a:p>
        </p:txBody>
      </p:sp>
      <p:sp>
        <p:nvSpPr>
          <p:cNvPr id="26" name="文本框 17"/>
          <p:cNvSpPr txBox="1"/>
          <p:nvPr/>
        </p:nvSpPr>
        <p:spPr>
          <a:xfrm>
            <a:off x="5493613" y="3661666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区域逐级转诊</a:t>
            </a:r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6703305" y="3062584"/>
            <a:ext cx="1258653" cy="2942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050">
              <a:sym typeface="Arial" panose="020B0604020202020204" pitchFamily="34" charset="0"/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6830556" y="306938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分账式飞诊</a:t>
            </a:r>
          </a:p>
        </p:txBody>
      </p:sp>
      <p:sp>
        <p:nvSpPr>
          <p:cNvPr id="29" name="文本框 21"/>
          <p:cNvSpPr txBox="1"/>
          <p:nvPr/>
        </p:nvSpPr>
        <p:spPr>
          <a:xfrm>
            <a:off x="1156458" y="3420383"/>
            <a:ext cx="99722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用利益实现用户</a:t>
            </a:r>
          </a:p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高粘性</a:t>
            </a:r>
            <a:endParaRPr lang="zh-CN" altLang="en-US" sz="900" dirty="0">
              <a:solidFill>
                <a:schemeClr val="bg1"/>
              </a:solidFill>
            </a:endParaRPr>
          </a:p>
          <a:p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81349" y="2136828"/>
            <a:ext cx="1119403" cy="459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1" name="矩形 30"/>
          <p:cNvSpPr/>
          <p:nvPr/>
        </p:nvSpPr>
        <p:spPr>
          <a:xfrm>
            <a:off x="3548942" y="2136828"/>
            <a:ext cx="1119403" cy="459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2" name="矩形 31"/>
          <p:cNvSpPr/>
          <p:nvPr/>
        </p:nvSpPr>
        <p:spPr>
          <a:xfrm>
            <a:off x="4645224" y="850483"/>
            <a:ext cx="1119403" cy="459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3" name="矩形 32"/>
          <p:cNvSpPr/>
          <p:nvPr/>
        </p:nvSpPr>
        <p:spPr>
          <a:xfrm>
            <a:off x="3512816" y="850483"/>
            <a:ext cx="1119403" cy="459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34" name="Picture 2" descr="D:\mk\方案文档留存\LOGO\logol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41" y="1350809"/>
            <a:ext cx="761040" cy="76898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/>
          <p:cNvGrpSpPr/>
          <p:nvPr/>
        </p:nvGrpSpPr>
        <p:grpSpPr>
          <a:xfrm>
            <a:off x="3130370" y="1447663"/>
            <a:ext cx="722846" cy="560312"/>
            <a:chOff x="2411760" y="2104164"/>
            <a:chExt cx="953064" cy="730738"/>
          </a:xfrm>
        </p:grpSpPr>
        <p:sp>
          <p:nvSpPr>
            <p:cNvPr id="36" name="TextBox 35"/>
            <p:cNvSpPr txBox="1"/>
            <p:nvPr/>
          </p:nvSpPr>
          <p:spPr>
            <a:xfrm>
              <a:off x="2411760" y="2104164"/>
              <a:ext cx="936104" cy="521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2512645" y="2533859"/>
              <a:ext cx="852179" cy="301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b="1" dirty="0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专科医生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478997" y="1448148"/>
            <a:ext cx="723002" cy="558505"/>
            <a:chOff x="5508104" y="1995686"/>
            <a:chExt cx="953270" cy="728913"/>
          </a:xfrm>
        </p:grpSpPr>
        <p:sp>
          <p:nvSpPr>
            <p:cNvPr id="39" name="TextBox 38"/>
            <p:cNvSpPr txBox="1"/>
            <p:nvPr/>
          </p:nvSpPr>
          <p:spPr>
            <a:xfrm>
              <a:off x="5508104" y="1995686"/>
              <a:ext cx="936104" cy="522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乡医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5609194" y="2423337"/>
              <a:ext cx="852180" cy="3012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b="1" dirty="0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基层医生</a:t>
              </a:r>
            </a:p>
          </p:txBody>
        </p:sp>
      </p:grpSp>
      <p:sp>
        <p:nvSpPr>
          <p:cNvPr id="41" name="手杖形箭头 40"/>
          <p:cNvSpPr/>
          <p:nvPr/>
        </p:nvSpPr>
        <p:spPr>
          <a:xfrm>
            <a:off x="3403477" y="765797"/>
            <a:ext cx="2621733" cy="71739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42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手杖形箭头 41"/>
          <p:cNvSpPr/>
          <p:nvPr/>
        </p:nvSpPr>
        <p:spPr>
          <a:xfrm rot="10800000">
            <a:off x="3330263" y="1950422"/>
            <a:ext cx="2621733" cy="71739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42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93038" y="732215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特色技术传播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44000" y="2454156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医生诊疗协作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>
            <a:stCxn id="42" idx="0"/>
          </p:cNvCxnSpPr>
          <p:nvPr/>
        </p:nvCxnSpPr>
        <p:spPr>
          <a:xfrm flipV="1">
            <a:off x="3688960" y="2129528"/>
            <a:ext cx="2153697" cy="4403"/>
          </a:xfrm>
          <a:prstGeom prst="line">
            <a:avLst/>
          </a:prstGeom>
          <a:ln w="19050">
            <a:solidFill>
              <a:srgbClr val="0D81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41" idx="0"/>
          </p:cNvCxnSpPr>
          <p:nvPr/>
        </p:nvCxnSpPr>
        <p:spPr>
          <a:xfrm flipV="1">
            <a:off x="3548942" y="1299682"/>
            <a:ext cx="2117571" cy="10731"/>
          </a:xfrm>
          <a:prstGeom prst="line">
            <a:avLst/>
          </a:prstGeom>
          <a:ln w="19050">
            <a:solidFill>
              <a:srgbClr val="0D81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40006" y="2155809"/>
            <a:ext cx="569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 smtClean="0">
                <a:solidFill>
                  <a:srgbClr val="3D79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飞诊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3839" y="2155323"/>
            <a:ext cx="569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 smtClean="0">
                <a:solidFill>
                  <a:srgbClr val="3D79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转诊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76584" y="986272"/>
            <a:ext cx="896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3D79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名医讲堂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00804" y="986272"/>
            <a:ext cx="896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3D79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学习红包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1601065" y="1251036"/>
            <a:ext cx="1446939" cy="26865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接诊需求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286054" y="1788352"/>
            <a:ext cx="1646350" cy="26768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传播特色医疗需求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2132348" y="2049713"/>
            <a:ext cx="1082348" cy="246221"/>
            <a:chOff x="1311652" y="2222743"/>
            <a:chExt cx="1426776" cy="321233"/>
          </a:xfrm>
        </p:grpSpPr>
        <p:sp>
          <p:nvSpPr>
            <p:cNvPr id="54" name="矩形 53"/>
            <p:cNvSpPr/>
            <p:nvPr/>
          </p:nvSpPr>
          <p:spPr>
            <a:xfrm>
              <a:off x="1311652" y="2222743"/>
              <a:ext cx="1426776" cy="3212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与医院密切合作</a:t>
              </a:r>
            </a:p>
          </p:txBody>
        </p:sp>
        <p:sp>
          <p:nvSpPr>
            <p:cNvPr id="55" name="椭圆 54"/>
            <p:cNvSpPr/>
            <p:nvPr/>
          </p:nvSpPr>
          <p:spPr>
            <a:xfrm>
              <a:off x="1311652" y="2312293"/>
              <a:ext cx="72008" cy="720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cxnSp>
        <p:nvCxnSpPr>
          <p:cNvPr id="56" name="肘形连接符 55"/>
          <p:cNvCxnSpPr>
            <a:stCxn id="51" idx="2"/>
            <a:endCxn id="36" idx="1"/>
          </p:cNvCxnSpPr>
          <p:nvPr/>
        </p:nvCxnSpPr>
        <p:spPr>
          <a:xfrm rot="16200000" flipH="1">
            <a:off x="2663442" y="1180787"/>
            <a:ext cx="128023" cy="805836"/>
          </a:xfrm>
          <a:prstGeom prst="bentConnector2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52" idx="0"/>
            <a:endCxn id="36" idx="1"/>
          </p:cNvCxnSpPr>
          <p:nvPr/>
        </p:nvCxnSpPr>
        <p:spPr>
          <a:xfrm rot="5400000" flipH="1" flipV="1">
            <a:off x="2549483" y="1207464"/>
            <a:ext cx="140635" cy="1021142"/>
          </a:xfrm>
          <a:prstGeom prst="bentConnector2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左中括号 57"/>
          <p:cNvSpPr/>
          <p:nvPr/>
        </p:nvSpPr>
        <p:spPr>
          <a:xfrm>
            <a:off x="3141930" y="1519694"/>
            <a:ext cx="34680" cy="412234"/>
          </a:xfrm>
          <a:prstGeom prst="leftBracket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9" name="圆角矩形 58"/>
          <p:cNvSpPr/>
          <p:nvPr/>
        </p:nvSpPr>
        <p:spPr>
          <a:xfrm>
            <a:off x="6399950" y="1251036"/>
            <a:ext cx="1446939" cy="26865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转诊需求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255449" y="1766450"/>
            <a:ext cx="1736423" cy="26865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特色医学学习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肘形连接符 60"/>
          <p:cNvCxnSpPr>
            <a:stCxn id="39" idx="3"/>
            <a:endCxn id="59" idx="2"/>
          </p:cNvCxnSpPr>
          <p:nvPr/>
        </p:nvCxnSpPr>
        <p:spPr>
          <a:xfrm flipV="1">
            <a:off x="6188980" y="1519694"/>
            <a:ext cx="934440" cy="128510"/>
          </a:xfrm>
          <a:prstGeom prst="bentConnector2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60" idx="0"/>
            <a:endCxn id="39" idx="3"/>
          </p:cNvCxnSpPr>
          <p:nvPr/>
        </p:nvCxnSpPr>
        <p:spPr>
          <a:xfrm rot="16200000" flipV="1">
            <a:off x="6597198" y="1239986"/>
            <a:ext cx="118246" cy="934681"/>
          </a:xfrm>
          <a:prstGeom prst="bentConnector2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右中括号 62"/>
          <p:cNvSpPr/>
          <p:nvPr/>
        </p:nvSpPr>
        <p:spPr>
          <a:xfrm>
            <a:off x="6143701" y="1519694"/>
            <a:ext cx="34680" cy="412234"/>
          </a:xfrm>
          <a:prstGeom prst="rightBracket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4" name="右中括号 63"/>
          <p:cNvSpPr/>
          <p:nvPr/>
        </p:nvSpPr>
        <p:spPr>
          <a:xfrm>
            <a:off x="3785924" y="1518720"/>
            <a:ext cx="34680" cy="412234"/>
          </a:xfrm>
          <a:prstGeom prst="rightBracket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5" name="左中括号 64"/>
          <p:cNvSpPr/>
          <p:nvPr/>
        </p:nvSpPr>
        <p:spPr>
          <a:xfrm>
            <a:off x="5499226" y="1518720"/>
            <a:ext cx="34680" cy="412234"/>
          </a:xfrm>
          <a:prstGeom prst="leftBracket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6" name="文本框 4"/>
          <p:cNvSpPr txBox="1"/>
          <p:nvPr/>
        </p:nvSpPr>
        <p:spPr>
          <a:xfrm>
            <a:off x="4164035" y="449929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区域化 高粘性</a:t>
            </a:r>
            <a:r>
              <a:rPr lang="zh-CN" altLang="en-US" sz="1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8" name="五边形 67"/>
          <p:cNvSpPr/>
          <p:nvPr/>
        </p:nvSpPr>
        <p:spPr>
          <a:xfrm>
            <a:off x="0" y="266063"/>
            <a:ext cx="2483768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核心功能 平台结构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48310" y="1784993"/>
            <a:ext cx="3205360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  <a:p>
            <a:r>
              <a:rPr lang="zh-CN" altLang="en-US" sz="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目前基层医生注册数 </a:t>
            </a:r>
            <a:r>
              <a:rPr lang="en-US" altLang="zh-CN" b="1" dirty="0" smtClean="0">
                <a:ln w="1270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sz="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万、活跃用户数 </a:t>
            </a:r>
            <a:r>
              <a:rPr lang="en-US" altLang="zh-CN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9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目前覆盖全国</a:t>
            </a:r>
            <a:r>
              <a:rPr lang="en-US" altLang="zh-CN" b="1" dirty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个省区</a:t>
            </a:r>
            <a:endParaRPr lang="en-US" altLang="zh-CN" sz="9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深度覆盖区域为 </a:t>
            </a:r>
            <a:r>
              <a:rPr lang="en-US" altLang="zh-CN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个省区、</a:t>
            </a:r>
            <a:r>
              <a:rPr lang="en-US" altLang="zh-CN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341</a:t>
            </a:r>
            <a:r>
              <a:rPr lang="zh-CN" altLang="en-US" sz="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个县级区域</a:t>
            </a:r>
            <a:endParaRPr lang="en-US" altLang="zh-CN" sz="9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9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05480" y="699135"/>
            <a:ext cx="5577840" cy="4127500"/>
            <a:chOff x="3378" y="213"/>
            <a:chExt cx="10342" cy="765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8" y="213"/>
              <a:ext cx="10343" cy="7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五角星 13"/>
            <p:cNvSpPr/>
            <p:nvPr/>
          </p:nvSpPr>
          <p:spPr>
            <a:xfrm>
              <a:off x="9169" y="4307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5" name="五角星 14"/>
            <p:cNvSpPr/>
            <p:nvPr/>
          </p:nvSpPr>
          <p:spPr>
            <a:xfrm>
              <a:off x="9108" y="4785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6" name="五角星 15"/>
            <p:cNvSpPr/>
            <p:nvPr/>
          </p:nvSpPr>
          <p:spPr>
            <a:xfrm>
              <a:off x="8735" y="4785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7" name="五角星 16"/>
            <p:cNvSpPr/>
            <p:nvPr/>
          </p:nvSpPr>
          <p:spPr>
            <a:xfrm>
              <a:off x="8555" y="5659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五角星 17"/>
            <p:cNvSpPr/>
            <p:nvPr/>
          </p:nvSpPr>
          <p:spPr>
            <a:xfrm>
              <a:off x="8610" y="5229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9" name="五角星 18"/>
            <p:cNvSpPr/>
            <p:nvPr/>
          </p:nvSpPr>
          <p:spPr>
            <a:xfrm>
              <a:off x="8134" y="5205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0" name="五角星 19"/>
            <p:cNvSpPr/>
            <p:nvPr/>
          </p:nvSpPr>
          <p:spPr>
            <a:xfrm>
              <a:off x="9454" y="5020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1" name="五角星 10"/>
            <p:cNvSpPr/>
            <p:nvPr/>
          </p:nvSpPr>
          <p:spPr>
            <a:xfrm>
              <a:off x="8122" y="3710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2" name="五角星 11"/>
            <p:cNvSpPr/>
            <p:nvPr/>
          </p:nvSpPr>
          <p:spPr>
            <a:xfrm>
              <a:off x="8061" y="4189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五角星 12"/>
            <p:cNvSpPr/>
            <p:nvPr/>
          </p:nvSpPr>
          <p:spPr>
            <a:xfrm>
              <a:off x="7688" y="4189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1" name="五角星 20"/>
            <p:cNvSpPr/>
            <p:nvPr/>
          </p:nvSpPr>
          <p:spPr>
            <a:xfrm>
              <a:off x="7508" y="5062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2" name="五角星 21"/>
            <p:cNvSpPr/>
            <p:nvPr/>
          </p:nvSpPr>
          <p:spPr>
            <a:xfrm>
              <a:off x="7562" y="4632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3" name="五角星 22"/>
            <p:cNvSpPr/>
            <p:nvPr/>
          </p:nvSpPr>
          <p:spPr>
            <a:xfrm>
              <a:off x="6944" y="4741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4" name="五角星 23"/>
            <p:cNvSpPr/>
            <p:nvPr/>
          </p:nvSpPr>
          <p:spPr>
            <a:xfrm>
              <a:off x="8407" y="4423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5" name="五角星 24"/>
            <p:cNvSpPr/>
            <p:nvPr/>
          </p:nvSpPr>
          <p:spPr>
            <a:xfrm>
              <a:off x="10121" y="5505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6" name="五角星 25"/>
            <p:cNvSpPr/>
            <p:nvPr/>
          </p:nvSpPr>
          <p:spPr>
            <a:xfrm>
              <a:off x="10809" y="3651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7" name="五角星 26"/>
            <p:cNvSpPr/>
            <p:nvPr/>
          </p:nvSpPr>
          <p:spPr>
            <a:xfrm>
              <a:off x="10436" y="3651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五角星 27"/>
            <p:cNvSpPr/>
            <p:nvPr/>
          </p:nvSpPr>
          <p:spPr>
            <a:xfrm>
              <a:off x="10256" y="4525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9" name="五角星 28"/>
            <p:cNvSpPr/>
            <p:nvPr/>
          </p:nvSpPr>
          <p:spPr>
            <a:xfrm>
              <a:off x="10310" y="4095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0" name="五角星 29"/>
            <p:cNvSpPr/>
            <p:nvPr/>
          </p:nvSpPr>
          <p:spPr>
            <a:xfrm>
              <a:off x="9835" y="4071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1" name="五角星 30"/>
            <p:cNvSpPr/>
            <p:nvPr/>
          </p:nvSpPr>
          <p:spPr>
            <a:xfrm>
              <a:off x="11155" y="3886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五角星 31"/>
            <p:cNvSpPr/>
            <p:nvPr/>
          </p:nvSpPr>
          <p:spPr>
            <a:xfrm>
              <a:off x="9515" y="2813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3" name="五角星 32"/>
            <p:cNvSpPr/>
            <p:nvPr/>
          </p:nvSpPr>
          <p:spPr>
            <a:xfrm>
              <a:off x="10776" y="5467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4" name="五角星 33"/>
            <p:cNvSpPr/>
            <p:nvPr/>
          </p:nvSpPr>
          <p:spPr>
            <a:xfrm>
              <a:off x="9297" y="5812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5" name="五角星 34"/>
            <p:cNvSpPr/>
            <p:nvPr/>
          </p:nvSpPr>
          <p:spPr>
            <a:xfrm>
              <a:off x="9209" y="3928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9263" y="3498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7" name="五角星 36"/>
            <p:cNvSpPr/>
            <p:nvPr/>
          </p:nvSpPr>
          <p:spPr>
            <a:xfrm>
              <a:off x="8788" y="3474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8" name="五角星 37"/>
            <p:cNvSpPr/>
            <p:nvPr/>
          </p:nvSpPr>
          <p:spPr>
            <a:xfrm>
              <a:off x="10108" y="3289"/>
              <a:ext cx="285" cy="307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</p:grpSp>
      <p:sp>
        <p:nvSpPr>
          <p:cNvPr id="40" name="五边形 39"/>
          <p:cNvSpPr/>
          <p:nvPr/>
        </p:nvSpPr>
        <p:spPr>
          <a:xfrm>
            <a:off x="0" y="266063"/>
            <a:ext cx="2483768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有资源 覆盖范围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766445"/>
            <a:ext cx="178879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“码”上开始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3" t="51192" r="18103" b="12923"/>
          <a:stretch>
            <a:fillRect/>
          </a:stretch>
        </p:blipFill>
        <p:spPr>
          <a:xfrm>
            <a:off x="3510225" y="1419622"/>
            <a:ext cx="2616200" cy="2616200"/>
          </a:xfrm>
          <a:prstGeom prst="rect">
            <a:avLst/>
          </a:prstGeom>
        </p:spPr>
      </p:pic>
      <p:pic>
        <p:nvPicPr>
          <p:cNvPr id="34" name="Picture 2" descr="D:\mk\方案文档留存\LOGO\logo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62" y="2247344"/>
            <a:ext cx="949325" cy="96075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五边形 6"/>
          <p:cNvSpPr/>
          <p:nvPr/>
        </p:nvSpPr>
        <p:spPr>
          <a:xfrm>
            <a:off x="0" y="266063"/>
            <a:ext cx="1547664" cy="483536"/>
          </a:xfrm>
          <a:prstGeom prst="homePlate">
            <a:avLst>
              <a:gd name="adj" fmla="val 624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深入解读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i"/>
  <p:tag name="KSO_WM_UNIT_INDEX" val="1_1"/>
  <p:tag name="KSO_WM_UNIT_ID" val="diagram160266_4*l_i*1_1"/>
  <p:tag name="KSO_WM_UNIT_CLEAR" val="1"/>
  <p:tag name="KSO_WM_UNIT_LAYERLEVEL" val="1_1"/>
  <p:tag name="KSO_WM_BEAUTIFY_FLAG" val="#wm#"/>
  <p:tag name="KSO_WM_DIAGRAM_GROUP_CODE" val="l1-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f"/>
  <p:tag name="KSO_WM_UNIT_INDEX" val="1_3_1"/>
  <p:tag name="KSO_WM_UNIT_ID" val="diagram160266_4*l_h_f*1_3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5"/>
  <p:tag name="KSO_WM_UNIT_PRESET_TEXT_LEN" val="80"/>
  <p:tag name="KSO_WM_BEAUTIFY_FLAG" val="#wm#"/>
  <p:tag name="KSO_WM_DIAGRAM_GROUP_CODE" val="l1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a"/>
  <p:tag name="KSO_WM_UNIT_INDEX" val="1_4_1"/>
  <p:tag name="KSO_WM_UNIT_ID" val="diagram160266_4*l_h_a*1_4_1"/>
  <p:tag name="KSO_WM_UNIT_CLEAR" val="1"/>
  <p:tag name="KSO_WM_UNIT_LAYERLEVEL" val="1_1_1"/>
  <p:tag name="KSO_WM_UNIT_VALUE" val="6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DIAGRAM_GROUP_CODE" val="l1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i"/>
  <p:tag name="KSO_WM_UNIT_INDEX" val="1_5"/>
  <p:tag name="KSO_WM_UNIT_ID" val="diagram160266_4*l_i*1_5"/>
  <p:tag name="KSO_WM_UNIT_CLEAR" val="1"/>
  <p:tag name="KSO_WM_UNIT_LAYERLEVEL" val="1_1"/>
  <p:tag name="KSO_WM_BEAUTIFY_FLAG" val="#wm#"/>
  <p:tag name="KSO_WM_DIAGRAM_GROUP_CODE" val="l1-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f"/>
  <p:tag name="KSO_WM_UNIT_INDEX" val="1_4_1"/>
  <p:tag name="KSO_WM_UNIT_ID" val="diagram160266_4*l_h_f*1_4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5"/>
  <p:tag name="KSO_WM_UNIT_PRESET_TEXT_LEN" val="80"/>
  <p:tag name="KSO_WM_BEAUTIFY_FLAG" val="#wm#"/>
  <p:tag name="KSO_WM_DIAGRAM_GROUP_CODE" val="l1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a"/>
  <p:tag name="KSO_WM_UNIT_INDEX" val="1_1_1"/>
  <p:tag name="KSO_WM_UNIT_ID" val="diagram160266_4*l_h_a*1_1_1"/>
  <p:tag name="KSO_WM_UNIT_CLEAR" val="1"/>
  <p:tag name="KSO_WM_UNIT_LAYERLEVEL" val="1_1_1"/>
  <p:tag name="KSO_WM_UNIT_VALUE" val="6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DIAGRAM_GROUP_CODE" val="l1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i"/>
  <p:tag name="KSO_WM_UNIT_INDEX" val="1_2"/>
  <p:tag name="KSO_WM_UNIT_ID" val="diagram160266_4*l_i*1_2"/>
  <p:tag name="KSO_WM_UNIT_CLEAR" val="1"/>
  <p:tag name="KSO_WM_UNIT_LAYERLEVEL" val="1_1"/>
  <p:tag name="KSO_WM_BEAUTIFY_FLAG" val="#wm#"/>
  <p:tag name="KSO_WM_DIAGRAM_GROUP_CODE" val="l1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f"/>
  <p:tag name="KSO_WM_UNIT_INDEX" val="1_1_1"/>
  <p:tag name="KSO_WM_UNIT_ID" val="diagram160266_4*l_h_f*1_1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5"/>
  <p:tag name="KSO_WM_UNIT_PRESET_TEXT_LEN" val="80"/>
  <p:tag name="KSO_WM_BEAUTIFY_FLAG" val="#wm#"/>
  <p:tag name="KSO_WM_DIAGRAM_GROUP_CODE" val="l1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a"/>
  <p:tag name="KSO_WM_UNIT_INDEX" val="1_2_1"/>
  <p:tag name="KSO_WM_UNIT_ID" val="diagram160266_4*l_h_a*1_2_1"/>
  <p:tag name="KSO_WM_UNIT_CLEAR" val="1"/>
  <p:tag name="KSO_WM_UNIT_LAYERLEVEL" val="1_1_1"/>
  <p:tag name="KSO_WM_UNIT_VALUE" val="6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DIAGRAM_GROUP_CODE" val="l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i"/>
  <p:tag name="KSO_WM_UNIT_INDEX" val="1_3"/>
  <p:tag name="KSO_WM_UNIT_ID" val="diagram160266_4*l_i*1_3"/>
  <p:tag name="KSO_WM_UNIT_CLEAR" val="1"/>
  <p:tag name="KSO_WM_UNIT_LAYERLEVEL" val="1_1"/>
  <p:tag name="KSO_WM_BEAUTIFY_FLAG" val="#wm#"/>
  <p:tag name="KSO_WM_DIAGRAM_GROUP_CODE" val="l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f"/>
  <p:tag name="KSO_WM_UNIT_INDEX" val="1_2_1"/>
  <p:tag name="KSO_WM_UNIT_ID" val="diagram160266_4*l_h_f*1_2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5"/>
  <p:tag name="KSO_WM_UNIT_PRESET_TEXT_LEN" val="80"/>
  <p:tag name="KSO_WM_BEAUTIFY_FLAG" val="#wm#"/>
  <p:tag name="KSO_WM_DIAGRAM_GROUP_CODE" val="l1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i"/>
  <p:tag name="KSO_WM_UNIT_INDEX" val="1_1"/>
  <p:tag name="KSO_WM_UNIT_ID" val="diagram160266_4*l_i*1_1"/>
  <p:tag name="KSO_WM_UNIT_CLEAR" val="1"/>
  <p:tag name="KSO_WM_UNIT_LAYERLEVEL" val="1_1"/>
  <p:tag name="KSO_WM_BEAUTIFY_FLAG" val="#wm#"/>
  <p:tag name="KSO_WM_DIAGRAM_GROUP_CODE" val="l1-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a"/>
  <p:tag name="KSO_WM_UNIT_INDEX" val="1_3_1"/>
  <p:tag name="KSO_WM_UNIT_ID" val="diagram160266_4*l_h_a*1_3_1"/>
  <p:tag name="KSO_WM_UNIT_CLEAR" val="1"/>
  <p:tag name="KSO_WM_UNIT_LAYERLEVEL" val="1_1_1"/>
  <p:tag name="KSO_WM_UNIT_VALUE" val="6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DIAGRAM_GROUP_CODE" val="l1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i"/>
  <p:tag name="KSO_WM_UNIT_INDEX" val="1_4"/>
  <p:tag name="KSO_WM_UNIT_ID" val="diagram160266_4*l_i*1_4"/>
  <p:tag name="KSO_WM_UNIT_CLEAR" val="1"/>
  <p:tag name="KSO_WM_UNIT_LAYERLEVEL" val="1_1"/>
  <p:tag name="KSO_WM_BEAUTIFY_FLAG" val="#wm#"/>
  <p:tag name="KSO_WM_DIAGRAM_GROUP_CODE" val="l1-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f"/>
  <p:tag name="KSO_WM_UNIT_INDEX" val="1_3_1"/>
  <p:tag name="KSO_WM_UNIT_ID" val="diagram160266_4*l_h_f*1_3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5"/>
  <p:tag name="KSO_WM_UNIT_PRESET_TEXT_LEN" val="80"/>
  <p:tag name="KSO_WM_BEAUTIFY_FLAG" val="#wm#"/>
  <p:tag name="KSO_WM_DIAGRAM_GROUP_CODE" val="l1-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a"/>
  <p:tag name="KSO_WM_UNIT_INDEX" val="1_1_1"/>
  <p:tag name="KSO_WM_UNIT_ID" val="diagram160266_4*l_h_a*1_1_1"/>
  <p:tag name="KSO_WM_UNIT_CLEAR" val="1"/>
  <p:tag name="KSO_WM_UNIT_LAYERLEVEL" val="1_1_1"/>
  <p:tag name="KSO_WM_UNIT_VALUE" val="6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DIAGRAM_GROUP_CODE" val="l1-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1"/>
  <p:tag name="KSO_WM_UNIT_ID" val="diagram635_2*l_i*1_1"/>
  <p:tag name="KSO_WM_UNIT_CLEAR" val="1"/>
  <p:tag name="KSO_WM_UNIT_LAYERLEVEL" val="1_1"/>
  <p:tag name="KSO_WM_DIAGRAM_GROUP_CODE" val="l1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2"/>
  <p:tag name="KSO_WM_UNIT_ID" val="diagram635_2*l_i*1_2"/>
  <p:tag name="KSO_WM_UNIT_CLEAR" val="1"/>
  <p:tag name="KSO_WM_UNIT_LAYERLEVEL" val="1_1"/>
  <p:tag name="KSO_WM_DIAGRAM_GROUP_CODE" val="l1-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3"/>
  <p:tag name="KSO_WM_UNIT_ID" val="diagram635_2*l_i*1_3"/>
  <p:tag name="KSO_WM_UNIT_CLEAR" val="1"/>
  <p:tag name="KSO_WM_UNIT_LAYERLEVEL" val="1_1"/>
  <p:tag name="KSO_WM_DIAGRAM_GROUP_CODE" val="l1-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4"/>
  <p:tag name="KSO_WM_UNIT_ID" val="diagram635_2*l_i*1_4"/>
  <p:tag name="KSO_WM_UNIT_CLEAR" val="1"/>
  <p:tag name="KSO_WM_UNIT_LAYERLEVEL" val="1_1"/>
  <p:tag name="KSO_WM_DIAGRAM_GROUP_CODE" val="l1-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21"/>
  <p:tag name="KSO_WM_UNIT_ID" val="diagram635_2*l_i*1_21"/>
  <p:tag name="KSO_WM_UNIT_CLEAR" val="1"/>
  <p:tag name="KSO_WM_UNIT_LAYERLEVEL" val="1_1"/>
  <p:tag name="KSO_WM_DIAGRAM_GROUP_CODE" val="l1-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22"/>
  <p:tag name="KSO_WM_UNIT_ID" val="diagram635_2*l_i*1_22"/>
  <p:tag name="KSO_WM_UNIT_CLEAR" val="1"/>
  <p:tag name="KSO_WM_UNIT_LAYERLEVEL" val="1_1"/>
  <p:tag name="KSO_WM_DIAGRAM_GROUP_CODE" val="l1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i"/>
  <p:tag name="KSO_WM_UNIT_INDEX" val="1_2"/>
  <p:tag name="KSO_WM_UNIT_ID" val="diagram160266_4*l_i*1_2"/>
  <p:tag name="KSO_WM_UNIT_CLEAR" val="1"/>
  <p:tag name="KSO_WM_UNIT_LAYERLEVEL" val="1_1"/>
  <p:tag name="KSO_WM_BEAUTIFY_FLAG" val="#wm#"/>
  <p:tag name="KSO_WM_DIAGRAM_GROUP_CODE" val="l1-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23"/>
  <p:tag name="KSO_WM_UNIT_ID" val="diagram635_2*l_i*1_23"/>
  <p:tag name="KSO_WM_UNIT_CLEAR" val="1"/>
  <p:tag name="KSO_WM_UNIT_LAYERLEVEL" val="1_1"/>
  <p:tag name="KSO_WM_DIAGRAM_GROUP_CODE" val="l1-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24"/>
  <p:tag name="KSO_WM_UNIT_ID" val="diagram635_2*l_i*1_24"/>
  <p:tag name="KSO_WM_UNIT_CLEAR" val="1"/>
  <p:tag name="KSO_WM_UNIT_LAYERLEVEL" val="1_1"/>
  <p:tag name="KSO_WM_DIAGRAM_GROUP_CODE" val="l1-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25"/>
  <p:tag name="KSO_WM_UNIT_ID" val="diagram635_2*l_i*1_25"/>
  <p:tag name="KSO_WM_UNIT_CLEAR" val="1"/>
  <p:tag name="KSO_WM_UNIT_LAYERLEVEL" val="1_1"/>
  <p:tag name="KSO_WM_DIAGRAM_GROUP_CODE" val="l1-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26"/>
  <p:tag name="KSO_WM_UNIT_ID" val="diagram635_2*l_i*1_26"/>
  <p:tag name="KSO_WM_UNIT_CLEAR" val="1"/>
  <p:tag name="KSO_WM_UNIT_LAYERLEVEL" val="1_1"/>
  <p:tag name="KSO_WM_DIAGRAM_GROUP_CODE" val="l1-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1"/>
  <p:tag name="KSO_WM_UNIT_ID" val="diagram635_2*l_i*1_1"/>
  <p:tag name="KSO_WM_UNIT_CLEAR" val="1"/>
  <p:tag name="KSO_WM_UNIT_LAYERLEVEL" val="1_1"/>
  <p:tag name="KSO_WM_DIAGRAM_GROUP_CODE" val="l1-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2"/>
  <p:tag name="KSO_WM_UNIT_ID" val="diagram635_2*l_i*1_2"/>
  <p:tag name="KSO_WM_UNIT_CLEAR" val="1"/>
  <p:tag name="KSO_WM_UNIT_LAYERLEVEL" val="1_1"/>
  <p:tag name="KSO_WM_DIAGRAM_GROUP_CODE" val="l1-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3"/>
  <p:tag name="KSO_WM_UNIT_ID" val="diagram635_2*l_i*1_3"/>
  <p:tag name="KSO_WM_UNIT_CLEAR" val="1"/>
  <p:tag name="KSO_WM_UNIT_LAYERLEVEL" val="1_1"/>
  <p:tag name="KSO_WM_DIAGRAM_GROUP_CODE" val="l1-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3"/>
  <p:tag name="KSO_WM_UNIT_ID" val="diagram635_2*l_i*1_3"/>
  <p:tag name="KSO_WM_UNIT_CLEAR" val="1"/>
  <p:tag name="KSO_WM_UNIT_LAYERLEVEL" val="1_1"/>
  <p:tag name="KSO_WM_DIAGRAM_GROUP_CODE" val="l1-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5"/>
  <p:tag name="KSO_WM_UNIT_TYPE" val="l_i"/>
  <p:tag name="KSO_WM_UNIT_INDEX" val="1_25"/>
  <p:tag name="KSO_WM_UNIT_ID" val="diagram635_2*l_i*1_25"/>
  <p:tag name="KSO_WM_UNIT_CLEAR" val="1"/>
  <p:tag name="KSO_WM_UNIT_LAYERLEVEL" val="1_1"/>
  <p:tag name="KSO_WM_DIAGRAM_GROUP_CODE" val="l1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f"/>
  <p:tag name="KSO_WM_UNIT_INDEX" val="1_1_1"/>
  <p:tag name="KSO_WM_UNIT_ID" val="diagram160266_4*l_h_f*1_1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5"/>
  <p:tag name="KSO_WM_UNIT_PRESET_TEXT_LEN" val="80"/>
  <p:tag name="KSO_WM_BEAUTIFY_FLAG" val="#wm#"/>
  <p:tag name="KSO_WM_DIAGRAM_GROUP_CODE" val="l1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a"/>
  <p:tag name="KSO_WM_UNIT_INDEX" val="1_2_1"/>
  <p:tag name="KSO_WM_UNIT_ID" val="diagram160266_4*l_h_a*1_2_1"/>
  <p:tag name="KSO_WM_UNIT_CLEAR" val="1"/>
  <p:tag name="KSO_WM_UNIT_LAYERLEVEL" val="1_1_1"/>
  <p:tag name="KSO_WM_UNIT_VALUE" val="6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DIAGRAM_GROUP_CODE" val="l1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i"/>
  <p:tag name="KSO_WM_UNIT_INDEX" val="1_3"/>
  <p:tag name="KSO_WM_UNIT_ID" val="diagram160266_4*l_i*1_3"/>
  <p:tag name="KSO_WM_UNIT_CLEAR" val="1"/>
  <p:tag name="KSO_WM_UNIT_LAYERLEVEL" val="1_1"/>
  <p:tag name="KSO_WM_BEAUTIFY_FLAG" val="#wm#"/>
  <p:tag name="KSO_WM_DIAGRAM_GROUP_CODE" val="l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f"/>
  <p:tag name="KSO_WM_UNIT_INDEX" val="1_2_1"/>
  <p:tag name="KSO_WM_UNIT_ID" val="diagram160266_4*l_h_f*1_2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5"/>
  <p:tag name="KSO_WM_UNIT_PRESET_TEXT_LEN" val="80"/>
  <p:tag name="KSO_WM_BEAUTIFY_FLAG" val="#wm#"/>
  <p:tag name="KSO_WM_DIAGRAM_GROUP_CODE" val="l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h_a"/>
  <p:tag name="KSO_WM_UNIT_INDEX" val="1_3_1"/>
  <p:tag name="KSO_WM_UNIT_ID" val="diagram160266_4*l_h_a*1_3_1"/>
  <p:tag name="KSO_WM_UNIT_CLEAR" val="1"/>
  <p:tag name="KSO_WM_UNIT_LAYERLEVEL" val="1_1_1"/>
  <p:tag name="KSO_WM_UNIT_VALUE" val="6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DIAGRAM_GROUP_CODE" val="l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266"/>
  <p:tag name="KSO_WM_UNIT_TYPE" val="l_i"/>
  <p:tag name="KSO_WM_UNIT_INDEX" val="1_4"/>
  <p:tag name="KSO_WM_UNIT_ID" val="diagram160266_4*l_i*1_4"/>
  <p:tag name="KSO_WM_UNIT_CLEAR" val="1"/>
  <p:tag name="KSO_WM_UNIT_LAYERLEVEL" val="1_1"/>
  <p:tag name="KSO_WM_BEAUTIFY_FLAG" val="#wm#"/>
  <p:tag name="KSO_WM_DIAGRAM_GROUP_CODE" val="l1-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1454</Words>
  <Application>Microsoft Office PowerPoint</Application>
  <PresentationFormat>全屏显示(16:9)</PresentationFormat>
  <Paragraphs>287</Paragraphs>
  <Slides>28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方正兰亭粗黑简体</vt:lpstr>
      <vt:lpstr>方正兰亭黑简体</vt:lpstr>
      <vt:lpstr>华文行楷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gfsd</dc:creator>
  <cp:lastModifiedBy>lenovo</cp:lastModifiedBy>
  <cp:revision>100</cp:revision>
  <dcterms:created xsi:type="dcterms:W3CDTF">2016-09-14T05:43:00Z</dcterms:created>
  <dcterms:modified xsi:type="dcterms:W3CDTF">2017-08-23T09:00:11Z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